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Lst>
  <p:notesMasterIdLst>
    <p:notesMasterId r:id="rId49"/>
  </p:notesMasterIdLst>
  <p:sldIdLst>
    <p:sldId id="256" r:id="rId2"/>
    <p:sldId id="306" r:id="rId3"/>
    <p:sldId id="257" r:id="rId4"/>
    <p:sldId id="258" r:id="rId5"/>
    <p:sldId id="300" r:id="rId6"/>
    <p:sldId id="307" r:id="rId7"/>
    <p:sldId id="301" r:id="rId8"/>
    <p:sldId id="265" r:id="rId9"/>
    <p:sldId id="266" r:id="rId10"/>
    <p:sldId id="303" r:id="rId11"/>
    <p:sldId id="267" r:id="rId12"/>
    <p:sldId id="304" r:id="rId13"/>
    <p:sldId id="268" r:id="rId14"/>
    <p:sldId id="269" r:id="rId15"/>
    <p:sldId id="305" r:id="rId16"/>
    <p:sldId id="302" r:id="rId17"/>
    <p:sldId id="272" r:id="rId18"/>
    <p:sldId id="308" r:id="rId19"/>
    <p:sldId id="290" r:id="rId20"/>
    <p:sldId id="273" r:id="rId21"/>
    <p:sldId id="309" r:id="rId22"/>
    <p:sldId id="291" r:id="rId23"/>
    <p:sldId id="310" r:id="rId24"/>
    <p:sldId id="311" r:id="rId25"/>
    <p:sldId id="274" r:id="rId26"/>
    <p:sldId id="312" r:id="rId27"/>
    <p:sldId id="275" r:id="rId28"/>
    <p:sldId id="313" r:id="rId29"/>
    <p:sldId id="314" r:id="rId30"/>
    <p:sldId id="315" r:id="rId31"/>
    <p:sldId id="292" r:id="rId32"/>
    <p:sldId id="277" r:id="rId33"/>
    <p:sldId id="316" r:id="rId34"/>
    <p:sldId id="293" r:id="rId35"/>
    <p:sldId id="317" r:id="rId36"/>
    <p:sldId id="299" r:id="rId37"/>
    <p:sldId id="279" r:id="rId38"/>
    <p:sldId id="294" r:id="rId39"/>
    <p:sldId id="295" r:id="rId40"/>
    <p:sldId id="296" r:id="rId41"/>
    <p:sldId id="283" r:id="rId42"/>
    <p:sldId id="297" r:id="rId43"/>
    <p:sldId id="298" r:id="rId44"/>
    <p:sldId id="285" r:id="rId45"/>
    <p:sldId id="286" r:id="rId46"/>
    <p:sldId id="287" r:id="rId47"/>
    <p:sldId id="288" r:id="rId48"/>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AAE18E-7902-4282-871A-56A13135C070}">
  <a:tblStyle styleId="{9BAAE18E-7902-4282-871A-56A13135C070}" styleName="Table_0"/>
  <a:tblStyle styleId="{6D6CB0B9-9138-4267-BC85-727AD89EF4A4}" styleName="Table_1"/>
  <a:tblStyle styleId="{1A006A21-7642-4F18-8BA2-2808E6DBD8A8}" styleName="Table_2"/>
  <a:tblStyle styleId="{974707C4-04A5-46A5-9615-8A5DBFCEAF01}" styleName="Table_3"/>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35" autoAdjust="0"/>
    <p:restoredTop sz="75816" autoAdjust="0"/>
  </p:normalViewPr>
  <p:slideViewPr>
    <p:cSldViewPr snapToGrid="0">
      <p:cViewPr varScale="1">
        <p:scale>
          <a:sx n="89" d="100"/>
          <a:sy n="89" d="100"/>
        </p:scale>
        <p:origin x="1195" y="96"/>
      </p:cViewPr>
      <p:guideLst>
        <p:guide orient="horz" pos="1620"/>
        <p:guide pos="2880"/>
      </p:guideLst>
    </p:cSldViewPr>
  </p:slideViewPr>
  <p:notesTextViewPr>
    <p:cViewPr>
      <p:scale>
        <a:sx n="1" d="1"/>
        <a:sy n="1" d="1"/>
      </p:scale>
      <p:origin x="0" y="-336"/>
    </p:cViewPr>
  </p:notesTextViewPr>
  <p:sorterViewPr>
    <p:cViewPr>
      <p:scale>
        <a:sx n="100" d="100"/>
        <a:sy n="100" d="100"/>
      </p:scale>
      <p:origin x="0" y="-398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D30A7-9A40-034E-98EB-B8E660E115FB}" type="doc">
      <dgm:prSet loTypeId="urn:microsoft.com/office/officeart/2005/8/layout/arrow1" loCatId="" qsTypeId="urn:microsoft.com/office/officeart/2005/8/quickstyle/simple4" qsCatId="simple" csTypeId="urn:microsoft.com/office/officeart/2005/8/colors/accent1_2" csCatId="accent1" phldr="1"/>
      <dgm:spPr/>
      <dgm:t>
        <a:bodyPr/>
        <a:lstStyle/>
        <a:p>
          <a:endParaRPr lang="en-US"/>
        </a:p>
      </dgm:t>
    </dgm:pt>
    <dgm:pt modelId="{F129CF85-D75F-674A-B131-14035201CA3B}">
      <dgm:prSet phldrT="[Text]"/>
      <dgm:spPr/>
      <dgm:t>
        <a:bodyPr/>
        <a:lstStyle/>
        <a:p>
          <a:endParaRPr lang="en-US" dirty="0" smtClean="0"/>
        </a:p>
        <a:p>
          <a:endParaRPr lang="en-US" dirty="0"/>
        </a:p>
      </dgm:t>
    </dgm:pt>
    <dgm:pt modelId="{372B4073-2B91-FD45-8FC6-0A265FD2E3DF}" type="parTrans" cxnId="{D63EF3C9-1E86-5246-A3DB-AA5DB262D12F}">
      <dgm:prSet/>
      <dgm:spPr/>
      <dgm:t>
        <a:bodyPr/>
        <a:lstStyle/>
        <a:p>
          <a:endParaRPr lang="en-US"/>
        </a:p>
      </dgm:t>
    </dgm:pt>
    <dgm:pt modelId="{8C8B9318-A2FE-5549-9C21-598949429A28}" type="sibTrans" cxnId="{D63EF3C9-1E86-5246-A3DB-AA5DB262D12F}">
      <dgm:prSet/>
      <dgm:spPr/>
      <dgm:t>
        <a:bodyPr/>
        <a:lstStyle/>
        <a:p>
          <a:endParaRPr lang="en-US"/>
        </a:p>
      </dgm:t>
    </dgm:pt>
    <dgm:pt modelId="{2D198EB3-D962-8A42-8A12-38059E264ADD}">
      <dgm:prSet phldrT="[Text]"/>
      <dgm:spPr/>
      <dgm:t>
        <a:bodyPr/>
        <a:lstStyle/>
        <a:p>
          <a:endParaRPr lang="en-US" dirty="0" smtClean="0"/>
        </a:p>
        <a:p>
          <a:endParaRPr lang="en-US" dirty="0"/>
        </a:p>
      </dgm:t>
    </dgm:pt>
    <dgm:pt modelId="{6037E9E3-B804-7044-AD40-E92B94ED3093}" type="sibTrans" cxnId="{1D6DD58F-F8AA-C046-AA61-0EF0D04A58E1}">
      <dgm:prSet/>
      <dgm:spPr/>
      <dgm:t>
        <a:bodyPr/>
        <a:lstStyle/>
        <a:p>
          <a:endParaRPr lang="en-US"/>
        </a:p>
      </dgm:t>
    </dgm:pt>
    <dgm:pt modelId="{B0AC4FB1-767F-C141-BDEF-AD3062566F88}" type="parTrans" cxnId="{1D6DD58F-F8AA-C046-AA61-0EF0D04A58E1}">
      <dgm:prSet/>
      <dgm:spPr/>
      <dgm:t>
        <a:bodyPr/>
        <a:lstStyle/>
        <a:p>
          <a:endParaRPr lang="en-US"/>
        </a:p>
      </dgm:t>
    </dgm:pt>
    <dgm:pt modelId="{82B2CF16-346A-F34D-BA51-22D4A23C825B}" type="pres">
      <dgm:prSet presAssocID="{35DD30A7-9A40-034E-98EB-B8E660E115FB}" presName="cycle" presStyleCnt="0">
        <dgm:presLayoutVars>
          <dgm:dir/>
          <dgm:resizeHandles val="exact"/>
        </dgm:presLayoutVars>
      </dgm:prSet>
      <dgm:spPr/>
      <dgm:t>
        <a:bodyPr/>
        <a:lstStyle/>
        <a:p>
          <a:endParaRPr lang="en-US"/>
        </a:p>
      </dgm:t>
    </dgm:pt>
    <dgm:pt modelId="{43127E5A-4307-D347-98F0-CABE1B6DC172}" type="pres">
      <dgm:prSet presAssocID="{F129CF85-D75F-674A-B131-14035201CA3B}" presName="arrow" presStyleLbl="node1" presStyleIdx="0" presStyleCnt="2">
        <dgm:presLayoutVars>
          <dgm:bulletEnabled val="1"/>
        </dgm:presLayoutVars>
      </dgm:prSet>
      <dgm:spPr/>
      <dgm:t>
        <a:bodyPr/>
        <a:lstStyle/>
        <a:p>
          <a:endParaRPr lang="en-US"/>
        </a:p>
      </dgm:t>
    </dgm:pt>
    <dgm:pt modelId="{7B5FD439-FFF7-8043-9926-E71E62541B28}" type="pres">
      <dgm:prSet presAssocID="{2D198EB3-D962-8A42-8A12-38059E264ADD}" presName="arrow" presStyleLbl="node1" presStyleIdx="1" presStyleCnt="2">
        <dgm:presLayoutVars>
          <dgm:bulletEnabled val="1"/>
        </dgm:presLayoutVars>
      </dgm:prSet>
      <dgm:spPr/>
      <dgm:t>
        <a:bodyPr/>
        <a:lstStyle/>
        <a:p>
          <a:endParaRPr lang="en-US"/>
        </a:p>
      </dgm:t>
    </dgm:pt>
  </dgm:ptLst>
  <dgm:cxnLst>
    <dgm:cxn modelId="{6529627D-342D-E54F-A0CC-F7C46572480E}" type="presOf" srcId="{F129CF85-D75F-674A-B131-14035201CA3B}" destId="{43127E5A-4307-D347-98F0-CABE1B6DC172}" srcOrd="0" destOrd="0" presId="urn:microsoft.com/office/officeart/2005/8/layout/arrow1"/>
    <dgm:cxn modelId="{7866273D-B6E6-AB4A-B584-84CAD9525D82}" type="presOf" srcId="{2D198EB3-D962-8A42-8A12-38059E264ADD}" destId="{7B5FD439-FFF7-8043-9926-E71E62541B28}" srcOrd="0" destOrd="0" presId="urn:microsoft.com/office/officeart/2005/8/layout/arrow1"/>
    <dgm:cxn modelId="{1D6DD58F-F8AA-C046-AA61-0EF0D04A58E1}" srcId="{35DD30A7-9A40-034E-98EB-B8E660E115FB}" destId="{2D198EB3-D962-8A42-8A12-38059E264ADD}" srcOrd="1" destOrd="0" parTransId="{B0AC4FB1-767F-C141-BDEF-AD3062566F88}" sibTransId="{6037E9E3-B804-7044-AD40-E92B94ED3093}"/>
    <dgm:cxn modelId="{D63EF3C9-1E86-5246-A3DB-AA5DB262D12F}" srcId="{35DD30A7-9A40-034E-98EB-B8E660E115FB}" destId="{F129CF85-D75F-674A-B131-14035201CA3B}" srcOrd="0" destOrd="0" parTransId="{372B4073-2B91-FD45-8FC6-0A265FD2E3DF}" sibTransId="{8C8B9318-A2FE-5549-9C21-598949429A28}"/>
    <dgm:cxn modelId="{2375D6A2-3FE3-9746-8653-451C3B811519}" type="presOf" srcId="{35DD30A7-9A40-034E-98EB-B8E660E115FB}" destId="{82B2CF16-346A-F34D-BA51-22D4A23C825B}" srcOrd="0" destOrd="0" presId="urn:microsoft.com/office/officeart/2005/8/layout/arrow1"/>
    <dgm:cxn modelId="{17C98E44-DAE9-6842-B247-3499842692FE}" type="presParOf" srcId="{82B2CF16-346A-F34D-BA51-22D4A23C825B}" destId="{43127E5A-4307-D347-98F0-CABE1B6DC172}" srcOrd="0" destOrd="0" presId="urn:microsoft.com/office/officeart/2005/8/layout/arrow1"/>
    <dgm:cxn modelId="{E098F1AE-4FBA-FA47-94DB-F14CB8A74A5C}" type="presParOf" srcId="{82B2CF16-346A-F34D-BA51-22D4A23C825B}" destId="{7B5FD439-FFF7-8043-9926-E71E62541B28}"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D30A7-9A40-034E-98EB-B8E660E115FB}" type="doc">
      <dgm:prSet loTypeId="urn:microsoft.com/office/officeart/2005/8/layout/arrow1" loCatId="" qsTypeId="urn:microsoft.com/office/officeart/2005/8/quickstyle/simple4" qsCatId="simple" csTypeId="urn:microsoft.com/office/officeart/2005/8/colors/accent1_2" csCatId="accent1" phldr="1"/>
      <dgm:spPr/>
      <dgm:t>
        <a:bodyPr/>
        <a:lstStyle/>
        <a:p>
          <a:endParaRPr lang="en-US"/>
        </a:p>
      </dgm:t>
    </dgm:pt>
    <dgm:pt modelId="{F129CF85-D75F-674A-B131-14035201CA3B}">
      <dgm:prSet phldrT="[Text]"/>
      <dgm:spPr/>
      <dgm:t>
        <a:bodyPr/>
        <a:lstStyle/>
        <a:p>
          <a:endParaRPr lang="en-US" dirty="0" smtClean="0"/>
        </a:p>
        <a:p>
          <a:endParaRPr lang="en-US" dirty="0"/>
        </a:p>
      </dgm:t>
    </dgm:pt>
    <dgm:pt modelId="{372B4073-2B91-FD45-8FC6-0A265FD2E3DF}" type="parTrans" cxnId="{D63EF3C9-1E86-5246-A3DB-AA5DB262D12F}">
      <dgm:prSet/>
      <dgm:spPr/>
      <dgm:t>
        <a:bodyPr/>
        <a:lstStyle/>
        <a:p>
          <a:endParaRPr lang="en-US"/>
        </a:p>
      </dgm:t>
    </dgm:pt>
    <dgm:pt modelId="{8C8B9318-A2FE-5549-9C21-598949429A28}" type="sibTrans" cxnId="{D63EF3C9-1E86-5246-A3DB-AA5DB262D12F}">
      <dgm:prSet/>
      <dgm:spPr/>
      <dgm:t>
        <a:bodyPr/>
        <a:lstStyle/>
        <a:p>
          <a:endParaRPr lang="en-US"/>
        </a:p>
      </dgm:t>
    </dgm:pt>
    <dgm:pt modelId="{2D198EB3-D962-8A42-8A12-38059E264ADD}">
      <dgm:prSet phldrT="[Text]"/>
      <dgm:spPr/>
      <dgm:t>
        <a:bodyPr/>
        <a:lstStyle/>
        <a:p>
          <a:endParaRPr lang="en-US" dirty="0" smtClean="0"/>
        </a:p>
        <a:p>
          <a:endParaRPr lang="en-US" dirty="0"/>
        </a:p>
      </dgm:t>
    </dgm:pt>
    <dgm:pt modelId="{6037E9E3-B804-7044-AD40-E92B94ED3093}" type="sibTrans" cxnId="{1D6DD58F-F8AA-C046-AA61-0EF0D04A58E1}">
      <dgm:prSet/>
      <dgm:spPr/>
      <dgm:t>
        <a:bodyPr/>
        <a:lstStyle/>
        <a:p>
          <a:endParaRPr lang="en-US"/>
        </a:p>
      </dgm:t>
    </dgm:pt>
    <dgm:pt modelId="{B0AC4FB1-767F-C141-BDEF-AD3062566F88}" type="parTrans" cxnId="{1D6DD58F-F8AA-C046-AA61-0EF0D04A58E1}">
      <dgm:prSet/>
      <dgm:spPr/>
      <dgm:t>
        <a:bodyPr/>
        <a:lstStyle/>
        <a:p>
          <a:endParaRPr lang="en-US"/>
        </a:p>
      </dgm:t>
    </dgm:pt>
    <dgm:pt modelId="{82B2CF16-346A-F34D-BA51-22D4A23C825B}" type="pres">
      <dgm:prSet presAssocID="{35DD30A7-9A40-034E-98EB-B8E660E115FB}" presName="cycle" presStyleCnt="0">
        <dgm:presLayoutVars>
          <dgm:dir/>
          <dgm:resizeHandles val="exact"/>
        </dgm:presLayoutVars>
      </dgm:prSet>
      <dgm:spPr/>
      <dgm:t>
        <a:bodyPr/>
        <a:lstStyle/>
        <a:p>
          <a:endParaRPr lang="en-US"/>
        </a:p>
      </dgm:t>
    </dgm:pt>
    <dgm:pt modelId="{43127E5A-4307-D347-98F0-CABE1B6DC172}" type="pres">
      <dgm:prSet presAssocID="{F129CF85-D75F-674A-B131-14035201CA3B}" presName="arrow" presStyleLbl="node1" presStyleIdx="0" presStyleCnt="2">
        <dgm:presLayoutVars>
          <dgm:bulletEnabled val="1"/>
        </dgm:presLayoutVars>
      </dgm:prSet>
      <dgm:spPr/>
      <dgm:t>
        <a:bodyPr/>
        <a:lstStyle/>
        <a:p>
          <a:endParaRPr lang="en-US"/>
        </a:p>
      </dgm:t>
    </dgm:pt>
    <dgm:pt modelId="{7B5FD439-FFF7-8043-9926-E71E62541B28}" type="pres">
      <dgm:prSet presAssocID="{2D198EB3-D962-8A42-8A12-38059E264ADD}" presName="arrow" presStyleLbl="node1" presStyleIdx="1" presStyleCnt="2">
        <dgm:presLayoutVars>
          <dgm:bulletEnabled val="1"/>
        </dgm:presLayoutVars>
      </dgm:prSet>
      <dgm:spPr/>
      <dgm:t>
        <a:bodyPr/>
        <a:lstStyle/>
        <a:p>
          <a:endParaRPr lang="en-US"/>
        </a:p>
      </dgm:t>
    </dgm:pt>
  </dgm:ptLst>
  <dgm:cxnLst>
    <dgm:cxn modelId="{AF4E7F86-51CD-C741-B492-17CD3F22B56B}" type="presOf" srcId="{F129CF85-D75F-674A-B131-14035201CA3B}" destId="{43127E5A-4307-D347-98F0-CABE1B6DC172}" srcOrd="0" destOrd="0" presId="urn:microsoft.com/office/officeart/2005/8/layout/arrow1"/>
    <dgm:cxn modelId="{44A72D24-78D4-CB42-9684-8E911704AD1B}" type="presOf" srcId="{35DD30A7-9A40-034E-98EB-B8E660E115FB}" destId="{82B2CF16-346A-F34D-BA51-22D4A23C825B}" srcOrd="0" destOrd="0" presId="urn:microsoft.com/office/officeart/2005/8/layout/arrow1"/>
    <dgm:cxn modelId="{1D6DD58F-F8AA-C046-AA61-0EF0D04A58E1}" srcId="{35DD30A7-9A40-034E-98EB-B8E660E115FB}" destId="{2D198EB3-D962-8A42-8A12-38059E264ADD}" srcOrd="1" destOrd="0" parTransId="{B0AC4FB1-767F-C141-BDEF-AD3062566F88}" sibTransId="{6037E9E3-B804-7044-AD40-E92B94ED3093}"/>
    <dgm:cxn modelId="{A169F693-5EAD-A047-8773-EB0481B9917D}" type="presOf" srcId="{2D198EB3-D962-8A42-8A12-38059E264ADD}" destId="{7B5FD439-FFF7-8043-9926-E71E62541B28}" srcOrd="0" destOrd="0" presId="urn:microsoft.com/office/officeart/2005/8/layout/arrow1"/>
    <dgm:cxn modelId="{D63EF3C9-1E86-5246-A3DB-AA5DB262D12F}" srcId="{35DD30A7-9A40-034E-98EB-B8E660E115FB}" destId="{F129CF85-D75F-674A-B131-14035201CA3B}" srcOrd="0" destOrd="0" parTransId="{372B4073-2B91-FD45-8FC6-0A265FD2E3DF}" sibTransId="{8C8B9318-A2FE-5549-9C21-598949429A28}"/>
    <dgm:cxn modelId="{E64C5D6B-3D9C-AB44-BF69-18A22262617F}" type="presParOf" srcId="{82B2CF16-346A-F34D-BA51-22D4A23C825B}" destId="{43127E5A-4307-D347-98F0-CABE1B6DC172}" srcOrd="0" destOrd="0" presId="urn:microsoft.com/office/officeart/2005/8/layout/arrow1"/>
    <dgm:cxn modelId="{6A1B9C89-735E-A243-8A4D-23F939DDADA1}" type="presParOf" srcId="{82B2CF16-346A-F34D-BA51-22D4A23C825B}" destId="{7B5FD439-FFF7-8043-9926-E71E62541B28}" srcOrd="1" destOrd="0" presId="urn:microsoft.com/office/officeart/2005/8/layout/arrow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27E5A-4307-D347-98F0-CABE1B6DC172}">
      <dsp:nvSpPr>
        <dsp:cNvPr id="0" name=""/>
        <dsp:cNvSpPr/>
      </dsp:nvSpPr>
      <dsp:spPr>
        <a:xfrm rot="16200000">
          <a:off x="45" y="282407"/>
          <a:ext cx="519062" cy="519062"/>
        </a:xfrm>
        <a:prstGeom prst="upArrow">
          <a:avLst>
            <a:gd name="adj1" fmla="val 50000"/>
            <a:gd name="adj2" fmla="val 3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endParaRPr lang="en-US" sz="500" kern="1200" dirty="0" smtClean="0"/>
        </a:p>
        <a:p>
          <a:pPr lvl="0" algn="ctr" defTabSz="222250">
            <a:lnSpc>
              <a:spcPct val="90000"/>
            </a:lnSpc>
            <a:spcBef>
              <a:spcPct val="0"/>
            </a:spcBef>
            <a:spcAft>
              <a:spcPct val="35000"/>
            </a:spcAft>
          </a:pPr>
          <a:endParaRPr lang="en-US" sz="500" kern="1200" dirty="0"/>
        </a:p>
      </dsp:txBody>
      <dsp:txXfrm rot="5400000">
        <a:off x="90882" y="412172"/>
        <a:ext cx="428226" cy="259531"/>
      </dsp:txXfrm>
    </dsp:sp>
    <dsp:sp modelId="{7B5FD439-FFF7-8043-9926-E71E62541B28}">
      <dsp:nvSpPr>
        <dsp:cNvPr id="0" name=""/>
        <dsp:cNvSpPr/>
      </dsp:nvSpPr>
      <dsp:spPr>
        <a:xfrm rot="5400000">
          <a:off x="571189" y="282407"/>
          <a:ext cx="519062" cy="519062"/>
        </a:xfrm>
        <a:prstGeom prst="upArrow">
          <a:avLst>
            <a:gd name="adj1" fmla="val 50000"/>
            <a:gd name="adj2" fmla="val 3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endParaRPr lang="en-US" sz="500" kern="1200" dirty="0" smtClean="0"/>
        </a:p>
        <a:p>
          <a:pPr lvl="0" algn="ctr" defTabSz="222250">
            <a:lnSpc>
              <a:spcPct val="90000"/>
            </a:lnSpc>
            <a:spcBef>
              <a:spcPct val="0"/>
            </a:spcBef>
            <a:spcAft>
              <a:spcPct val="35000"/>
            </a:spcAft>
          </a:pPr>
          <a:endParaRPr lang="en-US" sz="500" kern="1200" dirty="0"/>
        </a:p>
      </dsp:txBody>
      <dsp:txXfrm rot="-5400000">
        <a:off x="571190" y="412173"/>
        <a:ext cx="428226" cy="2595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27E5A-4307-D347-98F0-CABE1B6DC172}">
      <dsp:nvSpPr>
        <dsp:cNvPr id="0" name=""/>
        <dsp:cNvSpPr/>
      </dsp:nvSpPr>
      <dsp:spPr>
        <a:xfrm rot="16200000">
          <a:off x="45" y="282407"/>
          <a:ext cx="519062" cy="519062"/>
        </a:xfrm>
        <a:prstGeom prst="upArrow">
          <a:avLst>
            <a:gd name="adj1" fmla="val 50000"/>
            <a:gd name="adj2" fmla="val 3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endParaRPr lang="en-US" sz="500" kern="1200" dirty="0" smtClean="0"/>
        </a:p>
        <a:p>
          <a:pPr lvl="0" algn="ctr" defTabSz="222250">
            <a:lnSpc>
              <a:spcPct val="90000"/>
            </a:lnSpc>
            <a:spcBef>
              <a:spcPct val="0"/>
            </a:spcBef>
            <a:spcAft>
              <a:spcPct val="35000"/>
            </a:spcAft>
          </a:pPr>
          <a:endParaRPr lang="en-US" sz="500" kern="1200" dirty="0"/>
        </a:p>
      </dsp:txBody>
      <dsp:txXfrm rot="5400000">
        <a:off x="90882" y="412172"/>
        <a:ext cx="428226" cy="259531"/>
      </dsp:txXfrm>
    </dsp:sp>
    <dsp:sp modelId="{7B5FD439-FFF7-8043-9926-E71E62541B28}">
      <dsp:nvSpPr>
        <dsp:cNvPr id="0" name=""/>
        <dsp:cNvSpPr/>
      </dsp:nvSpPr>
      <dsp:spPr>
        <a:xfrm rot="5400000">
          <a:off x="571189" y="282407"/>
          <a:ext cx="519062" cy="519062"/>
        </a:xfrm>
        <a:prstGeom prst="upArrow">
          <a:avLst>
            <a:gd name="adj1" fmla="val 50000"/>
            <a:gd name="adj2" fmla="val 35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222250">
            <a:lnSpc>
              <a:spcPct val="90000"/>
            </a:lnSpc>
            <a:spcBef>
              <a:spcPct val="0"/>
            </a:spcBef>
            <a:spcAft>
              <a:spcPct val="35000"/>
            </a:spcAft>
          </a:pPr>
          <a:endParaRPr lang="en-US" sz="500" kern="1200" dirty="0" smtClean="0"/>
        </a:p>
        <a:p>
          <a:pPr lvl="0" algn="ctr" defTabSz="222250">
            <a:lnSpc>
              <a:spcPct val="90000"/>
            </a:lnSpc>
            <a:spcBef>
              <a:spcPct val="0"/>
            </a:spcBef>
            <a:spcAft>
              <a:spcPct val="35000"/>
            </a:spcAft>
          </a:pPr>
          <a:endParaRPr lang="en-US" sz="500" kern="1200" dirty="0"/>
        </a:p>
      </dsp:txBody>
      <dsp:txXfrm rot="-5400000">
        <a:off x="571190" y="412173"/>
        <a:ext cx="428226" cy="259531"/>
      </dsp:txXfrm>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63303101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Changed “grocery” to “food</a:t>
            </a:r>
            <a:r>
              <a:rPr lang="en-US" baseline="0" dirty="0" smtClean="0"/>
              <a:t> retail” sector </a:t>
            </a:r>
            <a:endParaRPr dirty="0"/>
          </a:p>
        </p:txBody>
      </p:sp>
    </p:spTree>
    <p:extLst>
      <p:ext uri="{BB962C8B-B14F-4D97-AF65-F5344CB8AC3E}">
        <p14:creationId xmlns:p14="http://schemas.microsoft.com/office/powerpoint/2010/main" val="464219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a:t>Private label sells well with brand name products.. To boost sales, these two products should be placed close together in the same isle and potentially promoted with a bundled coupon. </a:t>
            </a:r>
            <a:endParaRPr lang="en-US" dirty="0" smtClean="0"/>
          </a:p>
          <a:p>
            <a:pPr lvl="0" rtl="0">
              <a:spcBef>
                <a:spcPts val="0"/>
              </a:spcBef>
              <a:buNone/>
            </a:pPr>
            <a:endParaRPr lang="en-US" dirty="0" smtClean="0"/>
          </a:p>
          <a:p>
            <a:pPr marL="514350" lvl="0" indent="-285750" rtl="0">
              <a:spcBef>
                <a:spcPts val="0"/>
              </a:spcBef>
              <a:buFont typeface="Arial" panose="020B0604020202020204" pitchFamily="34" charset="0"/>
              <a:buChar char="•"/>
            </a:pPr>
            <a:r>
              <a:rPr lang="en" sz="1100" dirty="0" smtClean="0"/>
              <a:t>Private label pasta is commonly purchased as a compl</a:t>
            </a:r>
            <a:r>
              <a:rPr lang="en-US" sz="1100" dirty="0" smtClean="0"/>
              <a:t>e</a:t>
            </a:r>
            <a:r>
              <a:rPr lang="en" sz="1100" dirty="0" smtClean="0"/>
              <a:t>ment</a:t>
            </a:r>
          </a:p>
          <a:p>
            <a:pPr marL="514350" lvl="0" indent="-285750" rtl="0">
              <a:spcBef>
                <a:spcPts val="0"/>
              </a:spcBef>
              <a:buFont typeface="Arial" panose="020B0604020202020204" pitchFamily="34" charset="0"/>
              <a:buChar char="•"/>
            </a:pPr>
            <a:r>
              <a:rPr lang="en" sz="1100" dirty="0" smtClean="0"/>
              <a:t>Brand name sauce is most commonly purchased</a:t>
            </a:r>
          </a:p>
          <a:p>
            <a:pPr marL="514350" lvl="0" indent="-285750" rtl="0">
              <a:spcBef>
                <a:spcPts val="0"/>
              </a:spcBef>
              <a:buFont typeface="Arial" panose="020B0604020202020204" pitchFamily="34" charset="0"/>
              <a:buChar char="•"/>
            </a:pPr>
            <a:r>
              <a:rPr lang="en" sz="1100" dirty="0" smtClean="0"/>
              <a:t>Consumers are more interested in the pasta sauce brand than brand of pasta</a:t>
            </a:r>
          </a:p>
          <a:p>
            <a:pPr lvl="0" rtl="0">
              <a:spcBef>
                <a:spcPts val="0"/>
              </a:spcBef>
              <a:buNone/>
            </a:pPr>
            <a:endParaRPr lang="en" dirty="0"/>
          </a:p>
        </p:txBody>
      </p:sp>
    </p:spTree>
    <p:extLst>
      <p:ext uri="{BB962C8B-B14F-4D97-AF65-F5344CB8AC3E}">
        <p14:creationId xmlns:p14="http://schemas.microsoft.com/office/powerpoint/2010/main" val="3886952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5" name="Shape 1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Here the customers are more likely to purchase both private label syrup and pancake mix. This is good for the grocer, such that they should encourage the purchase of both private label syrup and pancake mix to boost the bottom line. These two products should be placed close together and promoted well. Placing the private label near the more expensive brand names will also encourage higher sales for price sensitive consumers. </a:t>
            </a:r>
            <a:endParaRPr lang="en-US" dirty="0" smtClean="0"/>
          </a:p>
          <a:p>
            <a:pPr>
              <a:spcBef>
                <a:spcPts val="0"/>
              </a:spcBef>
              <a:buNone/>
            </a:pPr>
            <a:endParaRPr lang="en-US" dirty="0" smtClean="0"/>
          </a:p>
          <a:p>
            <a:pPr marL="171450" indent="-171450">
              <a:spcBef>
                <a:spcPts val="0"/>
              </a:spcBef>
              <a:buFont typeface="Arial"/>
              <a:buChar char="•"/>
            </a:pPr>
            <a:endParaRPr lang="en-US" dirty="0" smtClean="0"/>
          </a:p>
          <a:p>
            <a:pPr marL="171450" indent="-171450">
              <a:spcBef>
                <a:spcPts val="0"/>
              </a:spcBef>
              <a:buFont typeface="Arial"/>
              <a:buChar char="•"/>
            </a:pPr>
            <a:r>
              <a:rPr lang="en-US" dirty="0" smtClean="0"/>
              <a:t>Private label and Aunt Jemima are often</a:t>
            </a:r>
            <a:r>
              <a:rPr lang="en-US" baseline="0" dirty="0" smtClean="0"/>
              <a:t> </a:t>
            </a:r>
            <a:r>
              <a:rPr lang="en-US" dirty="0" smtClean="0"/>
              <a:t>purchased with their</a:t>
            </a:r>
            <a:r>
              <a:rPr lang="en-US" baseline="0" dirty="0" smtClean="0"/>
              <a:t> </a:t>
            </a:r>
            <a:r>
              <a:rPr lang="en-US" dirty="0" smtClean="0"/>
              <a:t>branded counterpart</a:t>
            </a:r>
            <a:r>
              <a:rPr lang="en-US" baseline="0" dirty="0" smtClean="0"/>
              <a:t> </a:t>
            </a:r>
            <a:r>
              <a:rPr lang="en-US" dirty="0" smtClean="0"/>
              <a:t>or each other</a:t>
            </a:r>
          </a:p>
          <a:p>
            <a:pPr marL="171450" indent="-171450">
              <a:spcBef>
                <a:spcPts val="0"/>
              </a:spcBef>
              <a:buFont typeface="Arial"/>
              <a:buChar char="•"/>
            </a:pPr>
            <a:r>
              <a:rPr lang="en-US" dirty="0" smtClean="0"/>
              <a:t>Little brand name</a:t>
            </a:r>
            <a:r>
              <a:rPr lang="en-US" baseline="0" dirty="0" smtClean="0"/>
              <a:t> </a:t>
            </a:r>
            <a:r>
              <a:rPr lang="en-US" dirty="0" smtClean="0"/>
              <a:t>loyalty in this category</a:t>
            </a:r>
          </a:p>
          <a:p>
            <a:pPr marL="171450" indent="-171450">
              <a:spcBef>
                <a:spcPts val="0"/>
              </a:spcBef>
              <a:buFont typeface="Arial"/>
              <a:buChar char="•"/>
            </a:pPr>
            <a:r>
              <a:rPr lang="en-US" dirty="0" smtClean="0"/>
              <a:t>Store managers should position </a:t>
            </a:r>
            <a:r>
              <a:rPr lang="en-US" baseline="0" dirty="0" smtClean="0"/>
              <a:t> </a:t>
            </a:r>
            <a:r>
              <a:rPr lang="en-US" dirty="0" smtClean="0"/>
              <a:t>private label complements together</a:t>
            </a:r>
            <a:endParaRPr lang="en" dirty="0"/>
          </a:p>
        </p:txBody>
      </p:sp>
    </p:spTree>
    <p:extLst>
      <p:ext uri="{BB962C8B-B14F-4D97-AF65-F5344CB8AC3E}">
        <p14:creationId xmlns:p14="http://schemas.microsoft.com/office/powerpoint/2010/main" val="2863602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6759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Highest loyalty awarded to the private label in the pasta industry as expected when compared to volume of sales. However, because there is less loyalty in this market, the grocer has the opportunity to sway their customers to higher margin products through potential promotions. </a:t>
            </a:r>
          </a:p>
          <a:p>
            <a:pPr>
              <a:spcBef>
                <a:spcPts val="0"/>
              </a:spcBef>
              <a:buNone/>
            </a:pPr>
            <a:r>
              <a:rPr lang="en"/>
              <a:t>Brand names do better with respect to loyalty in the sauce category demonstrating a consumer desire for well branded sauces. This can be attributed to better perceived  taste, nostalgia, health, ingredients etc. This can be used to partner high margin sauce with the private label pasta. </a:t>
            </a:r>
          </a:p>
        </p:txBody>
      </p:sp>
    </p:spTree>
    <p:extLst>
      <p:ext uri="{BB962C8B-B14F-4D97-AF65-F5344CB8AC3E}">
        <p14:creationId xmlns:p14="http://schemas.microsoft.com/office/powerpoint/2010/main" val="2159674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mn-lt"/>
                <a:ea typeface="+mn-ea"/>
                <a:cs typeface="+mn-cs"/>
              </a:rPr>
              <a:t>When looking at brands that offer both pasta and pasta sauce, private label holds the strongest brand loyalty. This can be attributed to high price sensitivity, and the fact that few brands offer both pasta and sauce. This demonstrates that most brands in this space focus on one side of the market. Given this perceptual map, the grocer ought to place the private label pasta and sauce where it is easily seen so that they can be sold together, or with complementary higher margin products dependent on the manager's goals. Private label pasta already sells well, and the loyalty behind the product can be leveraged to encourage the purchase of either the private label brand sauce or a high margin sauce such as Ragu,</a:t>
            </a:r>
            <a:r>
              <a:rPr lang="en-US" sz="1100" b="0" i="0" u="none" strike="noStrike" kern="1200" baseline="0" dirty="0" smtClean="0">
                <a:solidFill>
                  <a:schemeClr val="tx1"/>
                </a:solidFill>
                <a:effectLst/>
                <a:latin typeface="+mn-lt"/>
                <a:ea typeface="+mn-ea"/>
                <a:cs typeface="+mn-cs"/>
              </a:rPr>
              <a:t> since private label products are not likely to detract from the sales of a big brand name such as Ragu. </a:t>
            </a:r>
            <a:endParaRPr lang="en-US" dirty="0" smtClean="0">
              <a:effectLst/>
            </a:endParaRPr>
          </a:p>
        </p:txBody>
      </p:sp>
    </p:spTree>
    <p:extLst>
      <p:ext uri="{BB962C8B-B14F-4D97-AF65-F5344CB8AC3E}">
        <p14:creationId xmlns:p14="http://schemas.microsoft.com/office/powerpoint/2010/main" val="420419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This market mix has higher brand loyalty that that of pasta and sauce. This category also conducts what appears to be less frequent sales. It is likely that these products are purchased for “special” occasions, such as family breakfast (which occur less frequently), and as such more thought goes into the brand of the commodity. However, there is still a large percentage of loyalty awarded to the private label suggesting that there is a large segment of price sensitive customers unaffected or uninterested in the brand name. Because consumers are slightly more loyal, it may be possible to boost margins by increasing prices slightly. Coupons can then be used as incentives. </a:t>
            </a:r>
          </a:p>
        </p:txBody>
      </p:sp>
    </p:spTree>
    <p:extLst>
      <p:ext uri="{BB962C8B-B14F-4D97-AF65-F5344CB8AC3E}">
        <p14:creationId xmlns:p14="http://schemas.microsoft.com/office/powerpoint/2010/main" val="2113397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dirty="0" smtClean="0">
                <a:solidFill>
                  <a:schemeClr val="tx1"/>
                </a:solidFill>
                <a:effectLst/>
                <a:latin typeface="+mn-lt"/>
                <a:ea typeface="+mn-ea"/>
                <a:cs typeface="+mn-cs"/>
              </a:rPr>
              <a:t>Similarly, to pasta and sauce, the private label is the largest player in this market, followed by big brand names. This demonstrates that a brand’s biggest “enemy” is the private label, but also that the grocer can leverage the loyalty to its store products to encourage the purchase of a higher margin pancake mix or syrup via coupons and promotions. Additionally, this information can be used when determining how to stock products. The products that are both high margin and purchased often should be placed at eye level, whereas those that are low margin and have little brand affinity should be places on lower and hard to reach shelves. Further, the grocer ought to determine if the low selling and low brand awareness products are helpful with capturing niche markets, or if another product would be better suited to the shelf space to maximize profits. </a:t>
            </a:r>
            <a:endParaRPr lang="en-US" dirty="0" smtClean="0">
              <a:effectLst/>
            </a:endParaRPr>
          </a:p>
          <a:p>
            <a:endParaRPr lang="en-US" dirty="0"/>
          </a:p>
        </p:txBody>
      </p:sp>
    </p:spTree>
    <p:extLst>
      <p:ext uri="{BB962C8B-B14F-4D97-AF65-F5344CB8AC3E}">
        <p14:creationId xmlns:p14="http://schemas.microsoft.com/office/powerpoint/2010/main" val="2933439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t>Demonstrates the number of people who purchase an item using a coupon to purchase this brand for the first time and then repeat the purchase.</a:t>
            </a:r>
          </a:p>
          <a:p>
            <a:pPr lvl="0" rtl="0">
              <a:spcBef>
                <a:spcPts val="0"/>
              </a:spcBef>
              <a:buClr>
                <a:schemeClr val="dk1"/>
              </a:buClr>
              <a:buFont typeface="Arial"/>
              <a:buNone/>
            </a:pPr>
            <a:endParaRPr/>
          </a:p>
          <a:p>
            <a:pPr lvl="0" rtl="0">
              <a:spcBef>
                <a:spcPts val="0"/>
              </a:spcBef>
              <a:buClr>
                <a:schemeClr val="dk1"/>
              </a:buClr>
              <a:buSzPct val="100000"/>
              <a:buFont typeface="Arial"/>
              <a:buNone/>
            </a:pPr>
            <a:r>
              <a:rPr lang="en"/>
              <a:t>We should use coupons on the private label sauce, as seen by the number of repeat purchases. This demonstrates that couponing is effective for private label, which is good for the grocer as they want an increase in private label sales. Alternatively looking at pasta sales, private label already sales well. As such, coupons are not effective in this market and should not be used on the private label pasta. However, couponing is effective for small brand pasta brands. </a:t>
            </a:r>
          </a:p>
          <a:p>
            <a:pPr rtl="0">
              <a:spcBef>
                <a:spcPts val="0"/>
              </a:spcBef>
              <a:buNone/>
            </a:pPr>
            <a:endParaRPr/>
          </a:p>
          <a:p>
            <a:pPr>
              <a:spcBef>
                <a:spcPts val="0"/>
              </a:spcBef>
              <a:buNone/>
            </a:pPr>
            <a:r>
              <a:rPr lang="en"/>
              <a:t>Note- actual discount unknown</a:t>
            </a:r>
          </a:p>
        </p:txBody>
      </p:sp>
    </p:spTree>
    <p:extLst>
      <p:ext uri="{BB962C8B-B14F-4D97-AF65-F5344CB8AC3E}">
        <p14:creationId xmlns:p14="http://schemas.microsoft.com/office/powerpoint/2010/main" val="1418241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Demonstrates the number of people who purchase an item using a coupon to purchase this brand for the first time and then repeat the purchase.</a:t>
            </a:r>
          </a:p>
          <a:p>
            <a:pPr rtl="0">
              <a:spcBef>
                <a:spcPts val="0"/>
              </a:spcBef>
              <a:buNone/>
            </a:pPr>
            <a:endParaRPr/>
          </a:p>
          <a:p>
            <a:pPr rtl="0">
              <a:spcBef>
                <a:spcPts val="0"/>
              </a:spcBef>
              <a:buNone/>
            </a:pPr>
            <a:r>
              <a:rPr lang="en"/>
              <a:t>If pioneer, northwood and spring tree are all higher margin products than the current best seller, consider offering coupons for these products, as the coupon clearly generate repeat purchase behavior for these brands. Otherwise, avoid coupons for these products as they will diminish margins. </a:t>
            </a:r>
          </a:p>
          <a:p>
            <a:pPr rtl="0">
              <a:spcBef>
                <a:spcPts val="0"/>
              </a:spcBef>
              <a:buNone/>
            </a:pPr>
            <a:endParaRPr/>
          </a:p>
          <a:p>
            <a:pPr>
              <a:spcBef>
                <a:spcPts val="0"/>
              </a:spcBef>
              <a:buNone/>
            </a:pPr>
            <a:r>
              <a:rPr lang="en"/>
              <a:t>Note- actual discount unknown</a:t>
            </a:r>
          </a:p>
        </p:txBody>
      </p:sp>
    </p:spTree>
    <p:extLst>
      <p:ext uri="{BB962C8B-B14F-4D97-AF65-F5344CB8AC3E}">
        <p14:creationId xmlns:p14="http://schemas.microsoft.com/office/powerpoint/2010/main" val="1304104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lnSpc>
                <a:spcPct val="138000"/>
              </a:lnSpc>
              <a:spcBef>
                <a:spcPts val="0"/>
              </a:spcBef>
              <a:buClr>
                <a:schemeClr val="dk1"/>
              </a:buClr>
              <a:buSzPct val="100000"/>
              <a:buFont typeface="Arial"/>
              <a:buNone/>
            </a:pPr>
            <a:r>
              <a:rPr lang="en-US" dirty="0" smtClean="0"/>
              <a:t>Model 1: </a:t>
            </a:r>
          </a:p>
          <a:p>
            <a:pPr lvl="0" rtl="0">
              <a:lnSpc>
                <a:spcPct val="138000"/>
              </a:lnSpc>
              <a:spcBef>
                <a:spcPts val="0"/>
              </a:spcBef>
              <a:buClr>
                <a:schemeClr val="dk1"/>
              </a:buClr>
              <a:buSzPct val="100000"/>
              <a:buFont typeface="Arial"/>
              <a:buNone/>
            </a:pPr>
            <a:r>
              <a:rPr lang="en-US" dirty="0" smtClean="0"/>
              <a:t>Pasta sales are elastic </a:t>
            </a:r>
            <a:r>
              <a:rPr lang="en-US" dirty="0" err="1" smtClean="0"/>
              <a:t>wrt</a:t>
            </a:r>
            <a:r>
              <a:rPr lang="en-US" dirty="0" smtClean="0"/>
              <a:t> pasta price, but pasta sales are not related to pasta sauce price thus, we cannot calculate the cross price elasticity. The lagged pasta sales have some effect on future pasta sales, which is expected.</a:t>
            </a:r>
          </a:p>
          <a:p>
            <a:pPr lvl="0" rtl="0">
              <a:lnSpc>
                <a:spcPct val="138000"/>
              </a:lnSpc>
              <a:spcBef>
                <a:spcPts val="0"/>
              </a:spcBef>
              <a:buClr>
                <a:schemeClr val="dk1"/>
              </a:buClr>
              <a:buSzPct val="100000"/>
              <a:buFont typeface="Arial"/>
              <a:buNone/>
            </a:pPr>
            <a:r>
              <a:rPr lang="en-US" dirty="0" smtClean="0"/>
              <a:t>Model 2:</a:t>
            </a:r>
          </a:p>
          <a:p>
            <a:pPr lvl="0" rtl="0">
              <a:lnSpc>
                <a:spcPct val="138000"/>
              </a:lnSpc>
              <a:spcBef>
                <a:spcPts val="0"/>
              </a:spcBef>
              <a:buClr>
                <a:schemeClr val="dk1"/>
              </a:buClr>
              <a:buSzPct val="100000"/>
              <a:buFont typeface="Arial"/>
              <a:buNone/>
            </a:pPr>
            <a:r>
              <a:rPr lang="en-US" dirty="0" smtClean="0"/>
              <a:t>There’s cross price elasticity effect in this model: pasta sauce sales are elastic w.r.t. pasta price. We also see lag pasta sauce sales have  some effect on future sales. Also weekly coupons have some effect on pasta sauce sales</a:t>
            </a:r>
          </a:p>
          <a:p>
            <a:pPr lvl="0" rtl="0">
              <a:lnSpc>
                <a:spcPct val="115000"/>
              </a:lnSpc>
              <a:spcBef>
                <a:spcPts val="0"/>
              </a:spcBef>
              <a:buClr>
                <a:schemeClr val="dk1"/>
              </a:buClr>
              <a:buSzPct val="100000"/>
              <a:buFont typeface="Arial"/>
              <a:buNone/>
            </a:pPr>
            <a:r>
              <a:rPr lang="en-US" dirty="0" smtClean="0">
                <a:solidFill>
                  <a:schemeClr val="dk1"/>
                </a:solidFill>
              </a:rPr>
              <a:t>Model 3:</a:t>
            </a:r>
          </a:p>
          <a:p>
            <a:pPr lvl="0" rtl="0">
              <a:lnSpc>
                <a:spcPct val="115000"/>
              </a:lnSpc>
              <a:spcBef>
                <a:spcPts val="0"/>
              </a:spcBef>
              <a:buClr>
                <a:schemeClr val="dk1"/>
              </a:buClr>
              <a:buSzPct val="100000"/>
              <a:buFont typeface="Arial"/>
              <a:buNone/>
            </a:pPr>
            <a:r>
              <a:rPr lang="en-US" dirty="0" smtClean="0">
                <a:solidFill>
                  <a:schemeClr val="dk1"/>
                </a:solidFill>
              </a:rPr>
              <a:t>The price elasticity for Pancakes mixes is positive w.r.t pancakes mixes  price but negative w.r.t syrup prices. </a:t>
            </a:r>
          </a:p>
          <a:p>
            <a:pPr lvl="0" rtl="0">
              <a:lnSpc>
                <a:spcPct val="115000"/>
              </a:lnSpc>
              <a:spcBef>
                <a:spcPts val="0"/>
              </a:spcBef>
              <a:buClr>
                <a:schemeClr val="dk1"/>
              </a:buClr>
              <a:buSzPct val="100000"/>
              <a:buFont typeface="Arial"/>
              <a:buNone/>
            </a:pPr>
            <a:r>
              <a:rPr lang="en-US" dirty="0" smtClean="0">
                <a:solidFill>
                  <a:schemeClr val="dk1"/>
                </a:solidFill>
              </a:rPr>
              <a:t>Model 4:</a:t>
            </a:r>
          </a:p>
          <a:p>
            <a:pPr lvl="0" rtl="0">
              <a:lnSpc>
                <a:spcPct val="115000"/>
              </a:lnSpc>
              <a:spcBef>
                <a:spcPts val="0"/>
              </a:spcBef>
              <a:buClr>
                <a:schemeClr val="dk1"/>
              </a:buClr>
              <a:buSzPct val="100000"/>
              <a:buFont typeface="Arial"/>
              <a:buNone/>
            </a:pPr>
            <a:r>
              <a:rPr lang="en-US" dirty="0" smtClean="0">
                <a:solidFill>
                  <a:schemeClr val="dk1"/>
                </a:solidFill>
              </a:rPr>
              <a:t>The price elasticity for syrup is positive w.r.t syrup prices. Also, weekly coupons and lag syrup sales have positive effect on syrup sales.  Coupon contribution can be contributed to high number of coupons for Syrups</a:t>
            </a:r>
          </a:p>
          <a:p>
            <a:pPr lvl="0" rtl="0">
              <a:lnSpc>
                <a:spcPct val="138000"/>
              </a:lnSpc>
              <a:spcBef>
                <a:spcPts val="0"/>
              </a:spcBef>
              <a:buClr>
                <a:schemeClr val="dk1"/>
              </a:buClr>
              <a:buFont typeface="Arial"/>
              <a:buNone/>
            </a:pPr>
            <a:endParaRPr lang="en-US" dirty="0" smtClean="0"/>
          </a:p>
          <a:p>
            <a:pPr lvl="0" rtl="0">
              <a:lnSpc>
                <a:spcPct val="138000"/>
              </a:lnSpc>
              <a:spcBef>
                <a:spcPts val="0"/>
              </a:spcBef>
              <a:buClr>
                <a:schemeClr val="dk1"/>
              </a:buClr>
              <a:buFont typeface="Arial"/>
              <a:buNone/>
            </a:pPr>
            <a:r>
              <a:rPr lang="en-US" dirty="0" smtClean="0"/>
              <a:t>*Every</a:t>
            </a:r>
            <a:r>
              <a:rPr lang="en-US" baseline="0" dirty="0" smtClean="0"/>
              <a:t> attribute is on a log scale </a:t>
            </a:r>
          </a:p>
          <a:p>
            <a:pPr lvl="0" rtl="0">
              <a:lnSpc>
                <a:spcPct val="138000"/>
              </a:lnSpc>
              <a:spcBef>
                <a:spcPts val="0"/>
              </a:spcBef>
              <a:buClr>
                <a:schemeClr val="dk1"/>
              </a:buClr>
              <a:buFont typeface="Arial"/>
              <a:buNone/>
            </a:pPr>
            <a:endParaRPr lang="en-US" sz="1100" dirty="0" smtClean="0"/>
          </a:p>
          <a:p>
            <a:pPr lvl="0" rtl="0">
              <a:lnSpc>
                <a:spcPct val="138000"/>
              </a:lnSpc>
              <a:spcBef>
                <a:spcPts val="0"/>
              </a:spcBef>
              <a:buClr>
                <a:schemeClr val="dk1"/>
              </a:buClr>
              <a:buFont typeface="Arial"/>
              <a:buNone/>
            </a:pPr>
            <a:r>
              <a:rPr lang="en" sz="1100" dirty="0" smtClean="0"/>
              <a:t>Generally increase in product or compliment price has a negative effect on sales</a:t>
            </a:r>
            <a:endParaRPr lang="en-US" sz="1100" dirty="0" smtClean="0"/>
          </a:p>
          <a:p>
            <a:pPr lvl="0" rtl="0">
              <a:lnSpc>
                <a:spcPct val="138000"/>
              </a:lnSpc>
              <a:spcBef>
                <a:spcPts val="0"/>
              </a:spcBef>
              <a:buClr>
                <a:schemeClr val="dk1"/>
              </a:buClr>
              <a:buFont typeface="Arial"/>
              <a:buNone/>
            </a:pPr>
            <a:r>
              <a:rPr lang="en" sz="1100" dirty="0" smtClean="0"/>
              <a:t>Statistically significant effect of coupons on sales for Pasta Sauce and Syrups </a:t>
            </a:r>
          </a:p>
          <a:p>
            <a:pPr lvl="0" rtl="0">
              <a:lnSpc>
                <a:spcPct val="138000"/>
              </a:lnSpc>
              <a:spcBef>
                <a:spcPts val="0"/>
              </a:spcBef>
              <a:buClr>
                <a:schemeClr val="dk1"/>
              </a:buClr>
              <a:buFont typeface="Arial"/>
              <a:buNone/>
            </a:pPr>
            <a:endParaRPr lang="en-US" dirty="0" smtClean="0"/>
          </a:p>
          <a:p>
            <a:pPr lvl="0" rtl="0">
              <a:lnSpc>
                <a:spcPct val="138000"/>
              </a:lnSpc>
              <a:spcBef>
                <a:spcPts val="0"/>
              </a:spcBef>
              <a:buClr>
                <a:schemeClr val="dk1"/>
              </a:buClr>
              <a:buFont typeface="Arial"/>
              <a:buNone/>
            </a:pPr>
            <a:endParaRPr lang="en-US" dirty="0" smtClean="0"/>
          </a:p>
          <a:p>
            <a:pPr lvl="0" rtl="0">
              <a:spcBef>
                <a:spcPts val="0"/>
              </a:spcBef>
              <a:buNone/>
            </a:pPr>
            <a:endParaRPr lang="en-US" dirty="0" smtClean="0"/>
          </a:p>
          <a:p>
            <a:endParaRPr lang="en-US" dirty="0"/>
          </a:p>
        </p:txBody>
      </p:sp>
    </p:spTree>
    <p:extLst>
      <p:ext uri="{BB962C8B-B14F-4D97-AF65-F5344CB8AC3E}">
        <p14:creationId xmlns:p14="http://schemas.microsoft.com/office/powerpoint/2010/main" val="1949353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0"/>
              </a:spcBef>
              <a:buNone/>
            </a:pPr>
            <a:r>
              <a:rPr lang="en-US" sz="1100" b="1" u="sng" dirty="0" smtClean="0"/>
              <a:t>Market Fragmentation &amp; High Buyer Power</a:t>
            </a:r>
          </a:p>
          <a:p>
            <a:r>
              <a:rPr lang="en-US" sz="1100" dirty="0" smtClean="0"/>
              <a:t>“Supercenters”, “Big-Box” stores, and deep discount retailers have increased competitive pressure on traditional supermarkets </a:t>
            </a:r>
          </a:p>
          <a:p>
            <a:endParaRPr lang="en-US" dirty="0" smtClean="0"/>
          </a:p>
          <a:p>
            <a:r>
              <a:rPr lang="en-US" dirty="0" smtClean="0"/>
              <a:t>KEY TAKEAWAY: CONSUMERS</a:t>
            </a:r>
            <a:r>
              <a:rPr lang="en-US" baseline="0" dirty="0" smtClean="0"/>
              <a:t> WANT TO COMPARISON SHOP</a:t>
            </a:r>
            <a:endParaRPr lang="en-US" dirty="0"/>
          </a:p>
        </p:txBody>
      </p:sp>
    </p:spTree>
    <p:extLst>
      <p:ext uri="{BB962C8B-B14F-4D97-AF65-F5344CB8AC3E}">
        <p14:creationId xmlns:p14="http://schemas.microsoft.com/office/powerpoint/2010/main" val="1935845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Unknown external factors not covered in the data - weather, ingredient price etc.</a:t>
            </a:r>
          </a:p>
          <a:p>
            <a:pPr>
              <a:spcBef>
                <a:spcPts val="0"/>
              </a:spcBef>
              <a:buNone/>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 sz="1100" kern="1200" dirty="0" smtClean="0">
                <a:solidFill>
                  <a:schemeClr val="tx1"/>
                </a:solidFill>
                <a:latin typeface="+mn-lt"/>
                <a:ea typeface="+mn-ea"/>
                <a:cs typeface="+mn-cs"/>
              </a:rPr>
              <a:t>There are major peaks for sales at week 23, 62,72. We don’t see corresponding change in price. Hence</a:t>
            </a:r>
            <a:r>
              <a:rPr lang="en-US" sz="1100" kern="1200" dirty="0" smtClean="0">
                <a:solidFill>
                  <a:schemeClr val="tx1"/>
                </a:solidFill>
                <a:latin typeface="+mn-lt"/>
                <a:ea typeface="+mn-ea"/>
                <a:cs typeface="+mn-cs"/>
              </a:rPr>
              <a:t>,</a:t>
            </a:r>
            <a:r>
              <a:rPr lang="en" sz="1100" kern="1200" dirty="0" smtClean="0">
                <a:solidFill>
                  <a:schemeClr val="tx1"/>
                </a:solidFill>
                <a:latin typeface="+mn-lt"/>
                <a:ea typeface="+mn-ea"/>
                <a:cs typeface="+mn-cs"/>
              </a:rPr>
              <a:t> our price elasticity models are not performing well. Maybe there is seasonal effect or price change in ingredients of underlying commodity</a:t>
            </a:r>
            <a:r>
              <a:rPr lang="en-US" sz="1100" kern="1200" dirty="0" smtClean="0">
                <a:solidFill>
                  <a:schemeClr val="tx1"/>
                </a:solidFill>
                <a:latin typeface="+mn-lt"/>
                <a:ea typeface="+mn-ea"/>
                <a:cs typeface="+mn-cs"/>
              </a:rPr>
              <a:t>.</a:t>
            </a:r>
            <a:endParaRPr lang="en" sz="1100" kern="1200" dirty="0" smtClean="0">
              <a:solidFill>
                <a:schemeClr val="tx1"/>
              </a:solidFill>
              <a:latin typeface="+mn-lt"/>
              <a:ea typeface="+mn-ea"/>
              <a:cs typeface="+mn-cs"/>
            </a:endParaRPr>
          </a:p>
          <a:p>
            <a:pPr>
              <a:spcBef>
                <a:spcPts val="0"/>
              </a:spcBef>
              <a:buNone/>
            </a:pPr>
            <a:endParaRPr dirty="0"/>
          </a:p>
        </p:txBody>
      </p:sp>
    </p:spTree>
    <p:extLst>
      <p:ext uri="{BB962C8B-B14F-4D97-AF65-F5344CB8AC3E}">
        <p14:creationId xmlns:p14="http://schemas.microsoft.com/office/powerpoint/2010/main" val="435597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smtClean="0">
                <a:solidFill>
                  <a:schemeClr val="dk1"/>
                </a:solidFill>
              </a:rPr>
              <a:t>Change in price of commodity alone is not able to explain change in sales. Errors are also correlated to both price of commodity(independent variable) and sales(dependent variable). In our case, price is the endogenous variable. Using instrument analysis we can find a variable that un correlates error with </a:t>
            </a:r>
            <a:r>
              <a:rPr lang="en-US" dirty="0" err="1" smtClean="0">
                <a:solidFill>
                  <a:schemeClr val="dk1"/>
                </a:solidFill>
              </a:rPr>
              <a:t>endogeneous</a:t>
            </a:r>
            <a:r>
              <a:rPr lang="en-US" dirty="0" smtClean="0">
                <a:solidFill>
                  <a:schemeClr val="dk1"/>
                </a:solidFill>
              </a:rPr>
              <a:t> variable. The ideal variable would be price of items used to make the commodity(for instance Tomato Prices) that directly affect price of commodity but not sales. However we don’t have the exact dates in our data set to be able use weekly tomato prices in our model. Hence, we used lag of commodity sales as an instrument variable. The coefficients were not significant after I used lag sales as instrument variable</a:t>
            </a:r>
          </a:p>
          <a:p>
            <a:pPr lvl="0" rtl="0">
              <a:lnSpc>
                <a:spcPct val="115000"/>
              </a:lnSpc>
              <a:spcBef>
                <a:spcPts val="0"/>
              </a:spcBef>
              <a:buClr>
                <a:schemeClr val="dk1"/>
              </a:buClr>
              <a:buFont typeface="Arial"/>
              <a:buNone/>
            </a:pPr>
            <a:endParaRPr lang="en-US" dirty="0" smtClean="0">
              <a:solidFill>
                <a:schemeClr val="dk1"/>
              </a:solidFill>
            </a:endParaRPr>
          </a:p>
          <a:p>
            <a:pPr>
              <a:spcBef>
                <a:spcPts val="0"/>
              </a:spcBef>
              <a:buNone/>
            </a:pPr>
            <a:endParaRPr lang="en-US" dirty="0" smtClean="0"/>
          </a:p>
          <a:p>
            <a:endParaRPr lang="en-US" dirty="0"/>
          </a:p>
        </p:txBody>
      </p:sp>
    </p:spTree>
    <p:extLst>
      <p:ext uri="{BB962C8B-B14F-4D97-AF65-F5344CB8AC3E}">
        <p14:creationId xmlns:p14="http://schemas.microsoft.com/office/powerpoint/2010/main" val="2662975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971550" lvl="1" indent="-285750">
              <a:lnSpc>
                <a:spcPct val="100000"/>
              </a:lnSpc>
            </a:pPr>
            <a:r>
              <a:rPr lang="en-US" sz="1800" dirty="0" smtClean="0"/>
              <a:t>Position complementary goods with high margins close to private label to encourage purchase</a:t>
            </a:r>
          </a:p>
          <a:p>
            <a:pPr marL="1428750" lvl="2" indent="-285750">
              <a:lnSpc>
                <a:spcPct val="100000"/>
              </a:lnSpc>
            </a:pPr>
            <a:r>
              <a:rPr lang="en-US" sz="1800" dirty="0" smtClean="0"/>
              <a:t>i.e. high margin Ragu pasta sauce near well selling private label pasta to boost sales of both</a:t>
            </a:r>
          </a:p>
          <a:p>
            <a:pPr marL="971550" lvl="1" indent="-285750">
              <a:lnSpc>
                <a:spcPct val="100000"/>
              </a:lnSpc>
            </a:pPr>
            <a:r>
              <a:rPr lang="en-US" sz="1800" dirty="0" smtClean="0"/>
              <a:t>Optimize shelf space based on brands that perform the best</a:t>
            </a:r>
          </a:p>
          <a:p>
            <a:pPr marL="1428750" lvl="2" indent="-285750">
              <a:lnSpc>
                <a:spcPct val="100000"/>
              </a:lnSpc>
            </a:pPr>
            <a:r>
              <a:rPr lang="en-US" sz="1800" dirty="0" err="1" smtClean="0"/>
              <a:t>i.e</a:t>
            </a:r>
            <a:r>
              <a:rPr lang="en-US" sz="1800" dirty="0" smtClean="0"/>
              <a:t> Aunt Jemima at eye level, Maple Grove on the lowest shelf</a:t>
            </a:r>
          </a:p>
          <a:p>
            <a:pPr marL="1428750" lvl="2" indent="-285750">
              <a:lnSpc>
                <a:spcPct val="100000"/>
              </a:lnSpc>
            </a:pPr>
            <a:endParaRPr lang="en-US" sz="1800" dirty="0" smtClean="0"/>
          </a:p>
          <a:p>
            <a:pPr marL="1428750" lvl="2" indent="-285750">
              <a:lnSpc>
                <a:spcPct val="100000"/>
              </a:lnSpc>
            </a:pPr>
            <a:endParaRPr lang="en-US" sz="1800" dirty="0" smtClean="0"/>
          </a:p>
          <a:p>
            <a:pPr marL="514350" lvl="0" indent="-285750">
              <a:lnSpc>
                <a:spcPct val="100000"/>
              </a:lnSpc>
            </a:pPr>
            <a:r>
              <a:rPr lang="en-US" sz="1600" dirty="0" smtClean="0"/>
              <a:t>Run bundled coupon campaigns</a:t>
            </a:r>
          </a:p>
          <a:p>
            <a:pPr marL="754380" lvl="1" indent="-285750">
              <a:lnSpc>
                <a:spcPct val="100000"/>
              </a:lnSpc>
            </a:pPr>
            <a:r>
              <a:rPr lang="en-US" sz="1600" dirty="0" smtClean="0"/>
              <a:t>High sales volume and loyalty to private label syrup can be leveraged to increase sales for high margin pancake mixes using a “buy this get that” coupon</a:t>
            </a:r>
          </a:p>
          <a:p>
            <a:pPr marL="754380" lvl="1" indent="-285750">
              <a:lnSpc>
                <a:spcPct val="100000"/>
              </a:lnSpc>
            </a:pPr>
            <a:endParaRPr lang="en-US" sz="1600" dirty="0" smtClean="0"/>
          </a:p>
          <a:p>
            <a:pPr marL="514350" lvl="0" indent="-285750">
              <a:lnSpc>
                <a:spcPct val="100000"/>
              </a:lnSpc>
            </a:pPr>
            <a:r>
              <a:rPr lang="en-US" sz="1600" dirty="0" smtClean="0"/>
              <a:t>Encourage in store taste tests to boost first time product use of high margin products</a:t>
            </a:r>
          </a:p>
          <a:p>
            <a:pPr marL="754380" lvl="1" indent="-285750">
              <a:lnSpc>
                <a:spcPct val="100000"/>
              </a:lnSpc>
            </a:pPr>
            <a:r>
              <a:rPr lang="en-US" sz="1600" smtClean="0"/>
              <a:t>Additionally, offer a coupon to generate first time, and ideally repeat sales</a:t>
            </a:r>
          </a:p>
          <a:p>
            <a:pPr marL="754380" lvl="1" indent="-285750">
              <a:lnSpc>
                <a:spcPct val="100000"/>
              </a:lnSpc>
            </a:pPr>
            <a:endParaRPr lang="en-US" sz="1600" dirty="0" smtClean="0"/>
          </a:p>
          <a:p>
            <a:pPr marL="1428750" lvl="2" indent="-285750">
              <a:lnSpc>
                <a:spcPct val="100000"/>
              </a:lnSpc>
            </a:pPr>
            <a:endParaRPr lang="en-US" sz="1800" dirty="0" smtClean="0"/>
          </a:p>
          <a:p>
            <a:endParaRPr lang="en-US" dirty="0"/>
          </a:p>
        </p:txBody>
      </p:sp>
    </p:spTree>
    <p:extLst>
      <p:ext uri="{BB962C8B-B14F-4D97-AF65-F5344CB8AC3E}">
        <p14:creationId xmlns:p14="http://schemas.microsoft.com/office/powerpoint/2010/main" val="2525848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045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9" name="Shape 2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6261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0" name="Shape 2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91786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541148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59090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7" name="Shape 2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587517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http://</a:t>
            </a:r>
            <a:r>
              <a:rPr lang="en-US" dirty="0" err="1" smtClean="0"/>
              <a:t>www.fmi.org</a:t>
            </a:r>
            <a:r>
              <a:rPr lang="en-US" dirty="0" smtClean="0"/>
              <a:t>/research-resources/supermarket-facts</a:t>
            </a:r>
          </a:p>
          <a:p>
            <a:pPr>
              <a:spcBef>
                <a:spcPts val="0"/>
              </a:spcBef>
              <a:buNone/>
            </a:pPr>
            <a:endParaRPr lang="en-US" dirty="0" smtClean="0"/>
          </a:p>
          <a:p>
            <a:pPr>
              <a:spcBef>
                <a:spcPts val="0"/>
              </a:spcBef>
              <a:buNone/>
            </a:pPr>
            <a:r>
              <a:rPr lang="en-US" dirty="0" err="1" smtClean="0"/>
              <a:t>Walmart</a:t>
            </a:r>
            <a:r>
              <a:rPr lang="en-US" dirty="0" smtClean="0"/>
              <a:t> is the largest food retailer</a:t>
            </a:r>
            <a:r>
              <a:rPr lang="en-US" baseline="0" dirty="0" smtClean="0"/>
              <a:t> in the US</a:t>
            </a:r>
            <a:endParaRPr dirty="0"/>
          </a:p>
        </p:txBody>
      </p:sp>
    </p:spTree>
    <p:extLst>
      <p:ext uri="{BB962C8B-B14F-4D97-AF65-F5344CB8AC3E}">
        <p14:creationId xmlns:p14="http://schemas.microsoft.com/office/powerpoint/2010/main" val="3835352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Online ordering services provide a huge improvement to the user experience of</a:t>
            </a:r>
            <a:r>
              <a:rPr lang="en-US" baseline="0" dirty="0" smtClean="0"/>
              <a:t> traditional grocery shopping. It’s overwhelming to compare multiple products based on price in an aisle with other busy shoppers.</a:t>
            </a:r>
          </a:p>
          <a:p>
            <a:pPr>
              <a:spcBef>
                <a:spcPts val="0"/>
              </a:spcBef>
              <a:buNone/>
            </a:pPr>
            <a:endParaRPr lang="en-US" baseline="0" dirty="0" smtClean="0"/>
          </a:p>
          <a:p>
            <a:pPr>
              <a:spcBef>
                <a:spcPts val="0"/>
              </a:spcBef>
              <a:buNone/>
            </a:pPr>
            <a:r>
              <a:rPr lang="en-US" baseline="0" dirty="0" smtClean="0"/>
              <a:t>Emphasizing what we learned about private-label domination in the pasta, pancake, and syrup categories here</a:t>
            </a:r>
          </a:p>
          <a:p>
            <a:pPr>
              <a:spcBef>
                <a:spcPts val="0"/>
              </a:spcBef>
              <a:buNone/>
            </a:pPr>
            <a:endParaRPr lang="en-US" baseline="0" dirty="0" smtClean="0"/>
          </a:p>
          <a:p>
            <a:pPr>
              <a:spcBef>
                <a:spcPts val="0"/>
              </a:spcBef>
              <a:buNone/>
            </a:pPr>
            <a:r>
              <a:rPr lang="en-US" dirty="0" smtClean="0"/>
              <a:t>http://</a:t>
            </a:r>
            <a:r>
              <a:rPr lang="en-US" dirty="0" err="1" smtClean="0"/>
              <a:t>www.nielsen.com</a:t>
            </a:r>
            <a:r>
              <a:rPr lang="en-US" dirty="0" smtClean="0"/>
              <a:t>/content/dam/</a:t>
            </a:r>
            <a:r>
              <a:rPr lang="en-US" dirty="0" err="1" smtClean="0"/>
              <a:t>nielsenglobal</a:t>
            </a:r>
            <a:r>
              <a:rPr lang="en-US" dirty="0" smtClean="0"/>
              <a:t>/</a:t>
            </a:r>
            <a:r>
              <a:rPr lang="en-US" dirty="0" err="1" smtClean="0"/>
              <a:t>kr</a:t>
            </a:r>
            <a:r>
              <a:rPr lang="en-US" dirty="0" smtClean="0"/>
              <a:t>/docs/global-report/2014/Nielsen%20Global%20Private%20Label%20Report%20November%202014.pdf</a:t>
            </a:r>
          </a:p>
          <a:p>
            <a:pPr>
              <a:spcBef>
                <a:spcPts val="0"/>
              </a:spcBef>
              <a:buNone/>
            </a:pPr>
            <a:endParaRPr lang="en-US" dirty="0" smtClean="0"/>
          </a:p>
          <a:p>
            <a:pPr>
              <a:spcBef>
                <a:spcPts val="0"/>
              </a:spcBef>
              <a:buNone/>
            </a:pPr>
            <a:endParaRPr dirty="0"/>
          </a:p>
        </p:txBody>
      </p:sp>
    </p:spTree>
    <p:extLst>
      <p:ext uri="{BB962C8B-B14F-4D97-AF65-F5344CB8AC3E}">
        <p14:creationId xmlns:p14="http://schemas.microsoft.com/office/powerpoint/2010/main" val="592659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Given the available data shown in the previous slide….</a:t>
            </a:r>
            <a:endParaRPr dirty="0"/>
          </a:p>
        </p:txBody>
      </p:sp>
    </p:spTree>
    <p:extLst>
      <p:ext uri="{BB962C8B-B14F-4D97-AF65-F5344CB8AC3E}">
        <p14:creationId xmlns:p14="http://schemas.microsoft.com/office/powerpoint/2010/main" val="585542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Pasta and Pasta sauce are consumed as a dinner meal while more and more families are eating breakfast on the go - explains the variation volume of sales</a:t>
            </a:r>
          </a:p>
          <a:p>
            <a:pPr rtl="0">
              <a:spcBef>
                <a:spcPts val="0"/>
              </a:spcBef>
              <a:buNone/>
            </a:pPr>
            <a:r>
              <a:rPr lang="en"/>
              <a:t>Pasta and Pasta Sauce are purchased in similar volumes suggesting a close to 1:1 ratio in use</a:t>
            </a:r>
          </a:p>
          <a:p>
            <a:pPr>
              <a:spcBef>
                <a:spcPts val="0"/>
              </a:spcBef>
              <a:buNone/>
            </a:pPr>
            <a:r>
              <a:rPr lang="en"/>
              <a:t>Syrup and pancake mix are purchased in a 2:1 ratio </a:t>
            </a:r>
          </a:p>
        </p:txBody>
      </p:sp>
    </p:spTree>
    <p:extLst>
      <p:ext uri="{BB962C8B-B14F-4D97-AF65-F5344CB8AC3E}">
        <p14:creationId xmlns:p14="http://schemas.microsoft.com/office/powerpoint/2010/main" val="2850880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Private label heavily dominates in the pasta category, with a few key brand names followed by a heavily fragmented </a:t>
            </a:r>
            <a:r>
              <a:rPr lang="en" dirty="0" smtClean="0"/>
              <a:t>market</a:t>
            </a:r>
            <a:endParaRPr lang="en" dirty="0"/>
          </a:p>
        </p:txBody>
      </p:sp>
    </p:spTree>
    <p:extLst>
      <p:ext uri="{BB962C8B-B14F-4D97-AF65-F5344CB8AC3E}">
        <p14:creationId xmlns:p14="http://schemas.microsoft.com/office/powerpoint/2010/main" val="4016626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buNone/>
            </a:pPr>
            <a:r>
              <a:rPr lang="en" dirty="0" smtClean="0"/>
              <a:t>Pasta sauce appears to be less fragmented and more dominated by brand name players</a:t>
            </a:r>
          </a:p>
          <a:p>
            <a:pPr>
              <a:spcBef>
                <a:spcPts val="0"/>
              </a:spcBef>
              <a:buNone/>
            </a:pPr>
            <a:r>
              <a:rPr lang="en" dirty="0" smtClean="0"/>
              <a:t>It would be advantageos to pair private label pasta with a higher margin pasta sauce</a:t>
            </a:r>
            <a:r>
              <a:rPr lang="en-US" dirty="0" smtClean="0"/>
              <a:t> - PLACEMENT</a:t>
            </a:r>
            <a:endParaRPr lang="en" dirty="0" smtClean="0"/>
          </a:p>
          <a:p>
            <a:endParaRPr lang="en-US" dirty="0"/>
          </a:p>
        </p:txBody>
      </p:sp>
    </p:spTree>
    <p:extLst>
      <p:ext uri="{BB962C8B-B14F-4D97-AF65-F5344CB8AC3E}">
        <p14:creationId xmlns:p14="http://schemas.microsoft.com/office/powerpoint/2010/main" val="2671936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Aunt Jemima and private label occupy the majority of this space. Surprisingly, private label dominates in the syrup market. However, because syrup is purchased more frequently, customers are likely more price sensitive to the purchase. Whereas, with pancake mix, it is a rare, and special, purchase, so a brand name is more important. Similarly, we want to pair a high margin pancake mix with a private label syrup. </a:t>
            </a:r>
          </a:p>
        </p:txBody>
      </p:sp>
    </p:spTree>
    <p:extLst>
      <p:ext uri="{BB962C8B-B14F-4D97-AF65-F5344CB8AC3E}">
        <p14:creationId xmlns:p14="http://schemas.microsoft.com/office/powerpoint/2010/main" val="724276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2106" y="1232298"/>
            <a:ext cx="6859788" cy="2196702"/>
          </a:xfrm>
        </p:spPr>
        <p:txBody>
          <a:bodyPr>
            <a:noAutofit/>
          </a:bodyPr>
          <a:lstStyle>
            <a:lvl1pPr algn="ctr">
              <a:lnSpc>
                <a:spcPct val="80000"/>
              </a:lnSpc>
              <a:defRPr sz="4950">
                <a:solidFill>
                  <a:schemeClr val="tx1">
                    <a:lumMod val="75000"/>
                    <a:lumOff val="25000"/>
                  </a:schemeClr>
                </a:solidFill>
              </a:defRPr>
            </a:lvl1pPr>
          </a:lstStyle>
          <a:p>
            <a:r>
              <a:rPr lang="en-US" smtClean="0"/>
              <a:t>Click to edit Master title style</a:t>
            </a:r>
            <a:endParaRPr/>
          </a:p>
        </p:txBody>
      </p:sp>
      <p:sp>
        <p:nvSpPr>
          <p:cNvPr id="3" name="Subtitle 2"/>
          <p:cNvSpPr>
            <a:spLocks noGrp="1"/>
          </p:cNvSpPr>
          <p:nvPr>
            <p:ph type="subTitle" idx="1"/>
          </p:nvPr>
        </p:nvSpPr>
        <p:spPr>
          <a:xfrm>
            <a:off x="1142107" y="3429001"/>
            <a:ext cx="6859786" cy="800099"/>
          </a:xfrm>
        </p:spPr>
        <p:txBody>
          <a:bodyPr>
            <a:normAutofit/>
          </a:bodyPr>
          <a:lstStyle>
            <a:lvl1pPr marL="0" indent="0" algn="ctr">
              <a:spcBef>
                <a:spcPts val="0"/>
              </a:spcBef>
              <a:buNone/>
              <a:defRPr sz="1800">
                <a:solidFill>
                  <a:schemeClr val="tx1">
                    <a:lumMod val="90000"/>
                    <a:lumOff val="1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B61BEF0D-F0BB-DE4B-95CE-6DB70DBA9567}" type="datetimeFigureOut">
              <a:rPr lang="en-US" smtClean="0"/>
              <a:pPr/>
              <a:t>11/24/2015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2920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11/24/2015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216292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957" y="1096566"/>
            <a:ext cx="2343761" cy="1475184"/>
          </a:xfrm>
        </p:spPr>
        <p:txBody>
          <a:bodyPr anchor="b">
            <a:normAutofit/>
          </a:bodyPr>
          <a:lstStyle>
            <a:lvl1pPr algn="l">
              <a:defRPr sz="2700" b="0"/>
            </a:lvl1pPr>
          </a:lstStyle>
          <a:p>
            <a:r>
              <a:rPr lang="en-US" smtClean="0"/>
              <a:t>Click to edit Master title style</a:t>
            </a:r>
            <a:endParaRPr/>
          </a:p>
        </p:txBody>
      </p:sp>
      <p:sp>
        <p:nvSpPr>
          <p:cNvPr id="3" name="Content Placeholder 2"/>
          <p:cNvSpPr>
            <a:spLocks noGrp="1"/>
          </p:cNvSpPr>
          <p:nvPr>
            <p:ph idx="1"/>
          </p:nvPr>
        </p:nvSpPr>
        <p:spPr>
          <a:xfrm>
            <a:off x="856283" y="514350"/>
            <a:ext cx="4859015" cy="4114800"/>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5943957" y="2571750"/>
            <a:ext cx="2343761" cy="1371600"/>
          </a:xfrm>
        </p:spPr>
        <p:txBody>
          <a:bodyPr>
            <a:normAutofit/>
          </a:bodyPr>
          <a:lstStyle>
            <a:lvl1pPr marL="0" indent="0">
              <a:spcBef>
                <a:spcPts val="900"/>
              </a:spcBef>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6581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ectangle 14"/>
          <p:cNvSpPr/>
          <p:nvPr/>
        </p:nvSpPr>
        <p:spPr bwMode="gray">
          <a:xfrm rot="120000">
            <a:off x="491315" y="399376"/>
            <a:ext cx="4578903" cy="4286924"/>
          </a:xfrm>
          <a:prstGeom prst="rect">
            <a:avLst/>
          </a:prstGeom>
          <a:solidFill>
            <a:schemeClr val="bg1"/>
          </a:solidFill>
          <a:ln w="190500">
            <a:noFill/>
            <a:miter lim="800000"/>
          </a:ln>
          <a:effectLst>
            <a:outerShdw blurRad="88900" algn="ctr" rotWithShape="0">
              <a:schemeClr val="accent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50"/>
          </a:p>
        </p:txBody>
      </p:sp>
      <p:sp>
        <p:nvSpPr>
          <p:cNvPr id="10" name="Rectangle 9"/>
          <p:cNvSpPr/>
          <p:nvPr/>
        </p:nvSpPr>
        <p:spPr bwMode="gray">
          <a:xfrm>
            <a:off x="5486638" y="0"/>
            <a:ext cx="3144070" cy="5143500"/>
          </a:xfrm>
          <a:prstGeom prst="rect">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50"/>
          </a:p>
        </p:txBody>
      </p:sp>
      <p:cxnSp>
        <p:nvCxnSpPr>
          <p:cNvPr id="11" name="Straight Connector 10"/>
          <p:cNvCxnSpPr/>
          <p:nvPr/>
        </p:nvCxnSpPr>
        <p:spPr>
          <a:xfrm>
            <a:off x="5600968" y="0"/>
            <a:ext cx="0" cy="51435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8516377" y="0"/>
            <a:ext cx="0" cy="51435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2" name="Title 1"/>
          <p:cNvSpPr>
            <a:spLocks noGrp="1"/>
          </p:cNvSpPr>
          <p:nvPr>
            <p:ph type="title"/>
          </p:nvPr>
        </p:nvSpPr>
        <p:spPr>
          <a:xfrm>
            <a:off x="5943957" y="1232298"/>
            <a:ext cx="2343761" cy="2082403"/>
          </a:xfrm>
        </p:spPr>
        <p:txBody>
          <a:bodyPr anchor="b">
            <a:normAutofit/>
          </a:bodyPr>
          <a:lstStyle>
            <a:lvl1pPr algn="l">
              <a:defRPr sz="2700" b="0"/>
            </a:lvl1pPr>
          </a:lstStyle>
          <a:p>
            <a:r>
              <a:rPr lang="en-US" smtClean="0"/>
              <a:t>Click to edit Master title style</a:t>
            </a:r>
            <a:endParaRPr/>
          </a:p>
        </p:txBody>
      </p:sp>
      <p:sp>
        <p:nvSpPr>
          <p:cNvPr id="3" name="Picture Placeholder 2"/>
          <p:cNvSpPr>
            <a:spLocks noGrp="1"/>
          </p:cNvSpPr>
          <p:nvPr>
            <p:ph type="pic" idx="1"/>
          </p:nvPr>
        </p:nvSpPr>
        <p:spPr bwMode="gray">
          <a:xfrm>
            <a:off x="559335" y="457200"/>
            <a:ext cx="4437154" cy="4171950"/>
          </a:xfrm>
          <a:solidFill>
            <a:srgbClr val="FFFFFF">
              <a:shade val="85000"/>
            </a:srgbClr>
          </a:solidFill>
          <a:ln w="152400" cap="flat" cmpd="sng">
            <a:solidFill>
              <a:srgbClr val="FFFFFF"/>
            </a:solidFill>
            <a:miter lim="800000"/>
          </a:ln>
          <a:effectLst>
            <a:outerShdw blurRad="88900" sx="101000" sy="101000" algn="tl" rotWithShape="0">
              <a:schemeClr val="accent1">
                <a:lumMod val="50000"/>
                <a:alpha val="15000"/>
              </a:schemeClr>
            </a:outerShdw>
          </a:effectLst>
          <a:scene3d>
            <a:camera prst="orthographicFront"/>
            <a:lightRig rig="twoPt" dir="t">
              <a:rot lat="0" lon="0" rev="7200000"/>
            </a:lightRig>
          </a:scene3d>
          <a:sp3d prstMaterial="matte">
            <a:bevelT w="25400" h="19050"/>
            <a:contourClr>
              <a:srgbClr val="FFFFFF"/>
            </a:contourClr>
          </a:sp3d>
        </p:spPr>
        <p:txBody>
          <a:bodyPr tIns="457200">
            <a:normAutofit/>
          </a:bodyPr>
          <a:lstStyle>
            <a:lvl1pPr marL="0" indent="0" algn="ctr">
              <a:buNone/>
              <a:defRPr sz="18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a:p>
        </p:txBody>
      </p:sp>
      <p:sp>
        <p:nvSpPr>
          <p:cNvPr id="4" name="Text Placeholder 3"/>
          <p:cNvSpPr>
            <a:spLocks noGrp="1"/>
          </p:cNvSpPr>
          <p:nvPr>
            <p:ph type="body" sz="half" idx="2"/>
          </p:nvPr>
        </p:nvSpPr>
        <p:spPr>
          <a:xfrm>
            <a:off x="5943957" y="3317935"/>
            <a:ext cx="2343761" cy="1311215"/>
          </a:xfrm>
        </p:spPr>
        <p:txBody>
          <a:bodyPr>
            <a:normAutofit/>
          </a:bodyPr>
          <a:lstStyle>
            <a:lvl1pPr marL="0" indent="0">
              <a:spcBef>
                <a:spcPts val="900"/>
              </a:spcBef>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2" name="Date Placeholder 11"/>
          <p:cNvSpPr>
            <a:spLocks noGrp="1"/>
          </p:cNvSpPr>
          <p:nvPr>
            <p:ph type="dt" sz="half" idx="10"/>
          </p:nvPr>
        </p:nvSpPr>
        <p:spPr/>
        <p:txBody>
          <a:bodyPr/>
          <a:lstStyle/>
          <a:p>
            <a:fld id="{B61BEF0D-F0BB-DE4B-95CE-6DB70DBA9567}" type="datetimeFigureOut">
              <a:rPr lang="en-US" smtClean="0"/>
              <a:pPr/>
              <a:t>11/24/2015</a:t>
            </a:fld>
            <a:endParaRPr lang="en-US" dirty="0"/>
          </a:p>
        </p:txBody>
      </p:sp>
      <p:sp>
        <p:nvSpPr>
          <p:cNvPr id="13" name="Footer Placeholder 12"/>
          <p:cNvSpPr>
            <a:spLocks noGrp="1"/>
          </p:cNvSpPr>
          <p:nvPr>
            <p:ph type="ftr" sz="quarter" idx="11"/>
          </p:nvPr>
        </p:nvSpPr>
        <p:spPr/>
        <p:txBody>
          <a:bodyPr/>
          <a:lstStyle/>
          <a:p>
            <a:endParaRPr lang="en-US" dirty="0"/>
          </a:p>
        </p:txBody>
      </p:sp>
      <p:sp>
        <p:nvSpPr>
          <p:cNvPr id="14" name="Slide Number Placeholder 13"/>
          <p:cNvSpPr>
            <a:spLocks noGrp="1"/>
          </p:cNvSpPr>
          <p:nvPr>
            <p:ph type="sldNum" sz="quarter" idx="12"/>
          </p:nvPr>
        </p:nvSpPr>
        <p:spPr/>
        <p:txBody>
          <a:bodyPr/>
          <a:lstStyle/>
          <a:p>
            <a:pPr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71044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1BEF0D-F0BB-DE4B-95CE-6DB70DBA9567}" type="datetimeFigureOut">
              <a:rPr lang="en-US" smtClean="0"/>
              <a:pPr/>
              <a:t>11/24/2015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
        <p:nvSpPr>
          <p:cNvPr id="7" name="Shape 16"/>
          <p:cNvSpPr txBox="1">
            <a:spLocks noGrp="1"/>
          </p:cNvSpPr>
          <p:nvPr>
            <p:ph type="title"/>
          </p:nvPr>
        </p:nvSpPr>
        <p:spPr>
          <a:xfrm>
            <a:off x="631065" y="445025"/>
            <a:ext cx="7841392" cy="572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8" name="Shape 17"/>
          <p:cNvSpPr txBox="1">
            <a:spLocks noGrp="1"/>
          </p:cNvSpPr>
          <p:nvPr>
            <p:ph type="body" idx="1"/>
          </p:nvPr>
        </p:nvSpPr>
        <p:spPr>
          <a:xfrm>
            <a:off x="631065" y="1152475"/>
            <a:ext cx="7841392" cy="34164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Tree>
    <p:extLst>
      <p:ext uri="{BB962C8B-B14F-4D97-AF65-F5344CB8AC3E}">
        <p14:creationId xmlns:p14="http://schemas.microsoft.com/office/powerpoint/2010/main" val="11164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5760" y="514351"/>
            <a:ext cx="1371958" cy="4114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856283" y="514350"/>
            <a:ext cx="5945147" cy="4114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B61BEF0D-F0BB-DE4B-95CE-6DB70DBA9567}" type="datetimeFigureOut">
              <a:rPr lang="en-US" smtClean="0"/>
              <a:pPr/>
              <a:t>11/24/2015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395962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631065" y="445025"/>
            <a:ext cx="7841392" cy="572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7" name="Shape 17"/>
          <p:cNvSpPr txBox="1">
            <a:spLocks noGrp="1"/>
          </p:cNvSpPr>
          <p:nvPr>
            <p:ph type="body" idx="1"/>
          </p:nvPr>
        </p:nvSpPr>
        <p:spPr>
          <a:xfrm>
            <a:off x="631065" y="1152475"/>
            <a:ext cx="7841392" cy="34164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8" name="Shape 1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37798739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title">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311700" y="2150850"/>
            <a:ext cx="8520599" cy="841800"/>
          </a:xfrm>
          <a:prstGeom prst="rect">
            <a:avLst/>
          </a:prstGeom>
        </p:spPr>
        <p:txBody>
          <a:bodyPr lIns="91425" tIns="91425" rIns="91425" bIns="91425" anchor="ctr" anchorCtr="0"/>
          <a:lstStyle>
            <a:lvl1pPr algn="ctr">
              <a:spcBef>
                <a:spcPts val="0"/>
              </a:spcBef>
              <a:buSzPct val="100000"/>
              <a:defRPr sz="3600"/>
            </a:lvl1pPr>
            <a:lvl2pPr algn="ctr">
              <a:spcBef>
                <a:spcPts val="0"/>
              </a:spcBef>
              <a:buSzPct val="100000"/>
              <a:defRPr sz="3600"/>
            </a:lvl2pPr>
            <a:lvl3pPr algn="ctr">
              <a:spcBef>
                <a:spcPts val="0"/>
              </a:spcBef>
              <a:buSzPct val="100000"/>
              <a:defRPr sz="3600"/>
            </a:lvl3pPr>
            <a:lvl4pPr algn="ctr">
              <a:spcBef>
                <a:spcPts val="0"/>
              </a:spcBef>
              <a:buSzPct val="100000"/>
              <a:defRPr sz="3600"/>
            </a:lvl4pPr>
            <a:lvl5pPr algn="ctr">
              <a:spcBef>
                <a:spcPts val="0"/>
              </a:spcBef>
              <a:buSzPct val="100000"/>
              <a:defRPr sz="3600"/>
            </a:lvl5pPr>
            <a:lvl6pPr algn="ctr">
              <a:spcBef>
                <a:spcPts val="0"/>
              </a:spcBef>
              <a:buSzPct val="100000"/>
              <a:defRPr sz="3600"/>
            </a:lvl6pPr>
            <a:lvl7pPr algn="ctr">
              <a:spcBef>
                <a:spcPts val="0"/>
              </a:spcBef>
              <a:buSzPct val="100000"/>
              <a:defRPr sz="3600"/>
            </a:lvl7pPr>
            <a:lvl8pPr algn="ctr">
              <a:spcBef>
                <a:spcPts val="0"/>
              </a:spcBef>
              <a:buSzPct val="100000"/>
              <a:defRPr sz="3600"/>
            </a:lvl8pPr>
            <a:lvl9pPr algn="ctr">
              <a:spcBef>
                <a:spcPts val="0"/>
              </a:spcBef>
              <a:buSzPct val="100000"/>
              <a:defRPr sz="3600"/>
            </a:lvl9pPr>
          </a:lstStyle>
          <a:p>
            <a:endParaRPr/>
          </a:p>
        </p:txBody>
      </p:sp>
      <p:sp>
        <p:nvSpPr>
          <p:cNvPr id="14" name="Shape 1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625709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two columns">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626533" y="445025"/>
            <a:ext cx="8205766" cy="572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23" name="Shape 2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
        <p:nvSpPr>
          <p:cNvPr id="7" name="Shape 17"/>
          <p:cNvSpPr txBox="1">
            <a:spLocks noGrp="1"/>
          </p:cNvSpPr>
          <p:nvPr>
            <p:ph type="body" idx="13"/>
          </p:nvPr>
        </p:nvSpPr>
        <p:spPr>
          <a:xfrm>
            <a:off x="631065" y="1152475"/>
            <a:ext cx="7841392" cy="34164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Tree>
    <p:extLst>
      <p:ext uri="{BB962C8B-B14F-4D97-AF65-F5344CB8AC3E}">
        <p14:creationId xmlns:p14="http://schemas.microsoft.com/office/powerpoint/2010/main" val="42848417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Pictures">
    <p:spTree>
      <p:nvGrpSpPr>
        <p:cNvPr id="1" name=""/>
        <p:cNvGrpSpPr/>
        <p:nvPr/>
      </p:nvGrpSpPr>
      <p:grpSpPr>
        <a:xfrm>
          <a:off x="0" y="0"/>
          <a:ext cx="0" cy="0"/>
          <a:chOff x="0" y="0"/>
          <a:chExt cx="0" cy="0"/>
        </a:xfrm>
      </p:grpSpPr>
      <p:sp>
        <p:nvSpPr>
          <p:cNvPr id="7" name="Rectangle 6"/>
          <p:cNvSpPr/>
          <p:nvPr/>
        </p:nvSpPr>
        <p:spPr bwMode="gray">
          <a:xfrm rot="120000">
            <a:off x="3451453" y="555258"/>
            <a:ext cx="2210835" cy="2763352"/>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50"/>
          </a:p>
        </p:txBody>
      </p:sp>
      <p:sp>
        <p:nvSpPr>
          <p:cNvPr id="8" name="Rectangle 7"/>
          <p:cNvSpPr/>
          <p:nvPr/>
        </p:nvSpPr>
        <p:spPr bwMode="gray">
          <a:xfrm rot="185582">
            <a:off x="1061209" y="571968"/>
            <a:ext cx="2210835" cy="2763352"/>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50"/>
          </a:p>
        </p:txBody>
      </p:sp>
      <p:sp>
        <p:nvSpPr>
          <p:cNvPr id="9" name="Rectangle 8"/>
          <p:cNvSpPr/>
          <p:nvPr/>
        </p:nvSpPr>
        <p:spPr bwMode="gray">
          <a:xfrm rot="21480000">
            <a:off x="5832965" y="545608"/>
            <a:ext cx="2210835" cy="2763352"/>
          </a:xfrm>
          <a:prstGeom prst="rect">
            <a:avLst/>
          </a:prstGeom>
          <a:solidFill>
            <a:schemeClr val="bg1"/>
          </a:solidFill>
          <a:ln w="1905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50"/>
          </a:p>
        </p:txBody>
      </p:sp>
      <p:sp>
        <p:nvSpPr>
          <p:cNvPr id="4" name="Date Placeholder 3"/>
          <p:cNvSpPr>
            <a:spLocks noGrp="1"/>
          </p:cNvSpPr>
          <p:nvPr>
            <p:ph type="dt" sz="half" idx="10"/>
          </p:nvPr>
        </p:nvSpPr>
        <p:spPr/>
        <p:txBody>
          <a:bodyPr/>
          <a:lstStyle/>
          <a:p>
            <a:fld id="{B61BEF0D-F0BB-DE4B-95CE-6DB70DBA9567}" type="datetimeFigureOut">
              <a:rPr lang="en-US" smtClean="0"/>
              <a:pPr/>
              <a:t>11/24/2015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
        <p:nvSpPr>
          <p:cNvPr id="11" name="Picture Placeholder 10"/>
          <p:cNvSpPr>
            <a:spLocks noGrp="1"/>
          </p:cNvSpPr>
          <p:nvPr>
            <p:ph type="pic" sz="quarter" idx="13"/>
          </p:nvPr>
        </p:nvSpPr>
        <p:spPr bwMode="gray">
          <a:xfrm>
            <a:off x="1226232" y="688315"/>
            <a:ext cx="1944797" cy="2486025"/>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34290" indent="0" algn="ctr">
              <a:buNone/>
              <a:defRPr/>
            </a:lvl1pPr>
          </a:lstStyle>
          <a:p>
            <a:r>
              <a:rPr lang="en-US" smtClean="0"/>
              <a:t>Click icon to add picture</a:t>
            </a:r>
            <a:endParaRPr/>
          </a:p>
        </p:txBody>
      </p:sp>
      <p:sp>
        <p:nvSpPr>
          <p:cNvPr id="12" name="Picture Placeholder 10"/>
          <p:cNvSpPr>
            <a:spLocks noGrp="1"/>
          </p:cNvSpPr>
          <p:nvPr>
            <p:ph type="pic" sz="quarter" idx="14"/>
          </p:nvPr>
        </p:nvSpPr>
        <p:spPr bwMode="gray">
          <a:xfrm>
            <a:off x="3591566" y="688315"/>
            <a:ext cx="1944797" cy="2486025"/>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34290" indent="0" algn="ctr">
              <a:buNone/>
              <a:defRPr/>
            </a:lvl1pPr>
          </a:lstStyle>
          <a:p>
            <a:r>
              <a:rPr lang="en-US" smtClean="0"/>
              <a:t>Click icon to add picture</a:t>
            </a:r>
            <a:endParaRPr/>
          </a:p>
        </p:txBody>
      </p:sp>
      <p:sp>
        <p:nvSpPr>
          <p:cNvPr id="13" name="Picture Placeholder 10"/>
          <p:cNvSpPr>
            <a:spLocks noGrp="1"/>
          </p:cNvSpPr>
          <p:nvPr>
            <p:ph type="pic" sz="quarter" idx="15"/>
          </p:nvPr>
        </p:nvSpPr>
        <p:spPr bwMode="gray">
          <a:xfrm>
            <a:off x="5956899" y="688315"/>
            <a:ext cx="1944797" cy="2486026"/>
          </a:xfrm>
          <a:solidFill>
            <a:schemeClr val="bg1">
              <a:lumMod val="95000"/>
            </a:schemeClr>
          </a:solidFill>
          <a:ln w="152400">
            <a:solidFill>
              <a:schemeClr val="bg1"/>
            </a:solidFill>
            <a:miter lim="800000"/>
          </a:ln>
          <a:effectLst>
            <a:outerShdw blurRad="88900" sx="101000" sy="101000" algn="tl" rotWithShape="0">
              <a:schemeClr val="accent1">
                <a:lumMod val="50000"/>
                <a:alpha val="15000"/>
              </a:schemeClr>
            </a:outerShdw>
          </a:effectLst>
        </p:spPr>
        <p:txBody>
          <a:bodyPr tIns="457200"/>
          <a:lstStyle>
            <a:lvl1pPr marL="34290" indent="0" algn="ctr">
              <a:buNone/>
              <a:defRPr/>
            </a:lvl1pPr>
          </a:lstStyle>
          <a:p>
            <a:r>
              <a:rPr lang="en-US" smtClean="0"/>
              <a:t>Click icon to add picture</a:t>
            </a:r>
            <a:endParaRPr/>
          </a:p>
        </p:txBody>
      </p:sp>
      <p:sp>
        <p:nvSpPr>
          <p:cNvPr id="3" name="Subtitle 2"/>
          <p:cNvSpPr>
            <a:spLocks noGrp="1"/>
          </p:cNvSpPr>
          <p:nvPr>
            <p:ph type="subTitle" idx="1"/>
          </p:nvPr>
        </p:nvSpPr>
        <p:spPr>
          <a:xfrm>
            <a:off x="1142107" y="4343400"/>
            <a:ext cx="6859786" cy="342900"/>
          </a:xfrm>
        </p:spPr>
        <p:txBody>
          <a:bodyPr wrap="square">
            <a:normAutofit/>
          </a:bodyPr>
          <a:lstStyle>
            <a:lvl1pPr marL="0" indent="0" algn="ctr">
              <a:spcBef>
                <a:spcPts val="0"/>
              </a:spcBef>
              <a:buNone/>
              <a:defRPr sz="1800">
                <a:solidFill>
                  <a:schemeClr val="tx1">
                    <a:lumMod val="90000"/>
                    <a:lumOff val="1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a:p>
        </p:txBody>
      </p:sp>
      <p:sp>
        <p:nvSpPr>
          <p:cNvPr id="2" name="Title 1"/>
          <p:cNvSpPr>
            <a:spLocks noGrp="1"/>
          </p:cNvSpPr>
          <p:nvPr>
            <p:ph type="ctrTitle"/>
          </p:nvPr>
        </p:nvSpPr>
        <p:spPr>
          <a:xfrm>
            <a:off x="1142106" y="3632598"/>
            <a:ext cx="6859788" cy="710802"/>
          </a:xfrm>
        </p:spPr>
        <p:txBody>
          <a:bodyPr>
            <a:normAutofit/>
          </a:bodyPr>
          <a:lstStyle>
            <a:lvl1pPr algn="ctr">
              <a:lnSpc>
                <a:spcPct val="80000"/>
              </a:lnSpc>
              <a:defRPr sz="4950">
                <a:solidFill>
                  <a:schemeClr val="tx1">
                    <a:lumMod val="75000"/>
                    <a:lumOff val="25000"/>
                  </a:schemeClr>
                </a:solidFill>
              </a:defRPr>
            </a:lvl1pPr>
          </a:lstStyle>
          <a:p>
            <a:r>
              <a:rPr lang="en-US" smtClean="0"/>
              <a:t>Click to edit Master title style</a:t>
            </a:r>
            <a:endParaRPr/>
          </a:p>
        </p:txBody>
      </p:sp>
    </p:spTree>
    <p:extLst>
      <p:ext uri="{BB962C8B-B14F-4D97-AF65-F5344CB8AC3E}">
        <p14:creationId xmlns:p14="http://schemas.microsoft.com/office/powerpoint/2010/main" val="168583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Alternate Title Slide with Pictures">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1BEF0D-F0BB-DE4B-95CE-6DB70DBA9567}" type="datetimeFigureOut">
              <a:rPr lang="en-US" smtClean="0"/>
              <a:pPr/>
              <a:t>11/24/2015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
        <p:nvSpPr>
          <p:cNvPr id="11" name="Picture Placeholder 10"/>
          <p:cNvSpPr>
            <a:spLocks noGrp="1"/>
          </p:cNvSpPr>
          <p:nvPr>
            <p:ph type="pic" sz="quarter" idx="13"/>
          </p:nvPr>
        </p:nvSpPr>
        <p:spPr>
          <a:xfrm>
            <a:off x="1390179" y="514350"/>
            <a:ext cx="2057936" cy="2935224"/>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tIns="457200"/>
          <a:lstStyle>
            <a:lvl1pPr marL="0" indent="0" algn="ctr">
              <a:buNone/>
              <a:defRPr/>
            </a:lvl1pPr>
          </a:lstStyle>
          <a:p>
            <a:r>
              <a:rPr lang="en-US" smtClean="0"/>
              <a:t>Click icon to add picture</a:t>
            </a:r>
            <a:endParaRPr/>
          </a:p>
        </p:txBody>
      </p:sp>
      <p:sp>
        <p:nvSpPr>
          <p:cNvPr id="12" name="Picture Placeholder 10"/>
          <p:cNvSpPr>
            <a:spLocks noGrp="1"/>
          </p:cNvSpPr>
          <p:nvPr>
            <p:ph type="pic" sz="quarter" idx="14"/>
          </p:nvPr>
        </p:nvSpPr>
        <p:spPr>
          <a:xfrm>
            <a:off x="3543032" y="514350"/>
            <a:ext cx="2057936" cy="2935224"/>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vert="horz" lIns="91440" tIns="457200" rIns="91440" bIns="45720" rtlCol="0">
            <a:normAutofit/>
          </a:bodyPr>
          <a:lstStyle>
            <a:lvl1pPr marL="0" indent="-171450" algn="ctr">
              <a:buNone/>
              <a:defRPr/>
            </a:lvl1pPr>
          </a:lstStyle>
          <a:p>
            <a:pPr marL="34290" lvl="0" indent="0" algn="ctr"/>
            <a:r>
              <a:rPr lang="en-US" smtClean="0"/>
              <a:t>Click icon to add picture</a:t>
            </a:r>
            <a:endParaRPr/>
          </a:p>
        </p:txBody>
      </p:sp>
      <p:sp>
        <p:nvSpPr>
          <p:cNvPr id="13" name="Picture Placeholder 10"/>
          <p:cNvSpPr>
            <a:spLocks noGrp="1"/>
          </p:cNvSpPr>
          <p:nvPr>
            <p:ph type="pic" sz="quarter" idx="15"/>
          </p:nvPr>
        </p:nvSpPr>
        <p:spPr>
          <a:xfrm>
            <a:off x="5695884" y="514350"/>
            <a:ext cx="2057936" cy="2935224"/>
          </a:xfrm>
          <a:solidFill>
            <a:schemeClr val="bg1">
              <a:lumMod val="95000"/>
            </a:schemeClr>
          </a:solidFill>
          <a:ln w="127000">
            <a:noFill/>
            <a:miter lim="800000"/>
          </a:ln>
          <a:effectLst>
            <a:outerShdw blurRad="88900" sx="101000" sy="101000" algn="ctr" rotWithShape="0">
              <a:schemeClr val="accent1">
                <a:lumMod val="50000"/>
                <a:alpha val="15000"/>
              </a:schemeClr>
            </a:outerShdw>
          </a:effectLst>
        </p:spPr>
        <p:txBody>
          <a:bodyPr vert="horz" lIns="91440" tIns="457200" rIns="91440" bIns="45720" rtlCol="0">
            <a:normAutofit/>
          </a:bodyPr>
          <a:lstStyle>
            <a:lvl1pPr marL="0" indent="-171450" algn="ctr">
              <a:buNone/>
              <a:defRPr/>
            </a:lvl1pPr>
          </a:lstStyle>
          <a:p>
            <a:pPr marL="34290" lvl="0" indent="0" algn="ctr"/>
            <a:r>
              <a:rPr lang="en-US" smtClean="0"/>
              <a:t>Click icon to add picture</a:t>
            </a:r>
            <a:endParaRPr/>
          </a:p>
        </p:txBody>
      </p:sp>
      <p:sp>
        <p:nvSpPr>
          <p:cNvPr id="3" name="Subtitle 2"/>
          <p:cNvSpPr>
            <a:spLocks noGrp="1"/>
          </p:cNvSpPr>
          <p:nvPr>
            <p:ph type="subTitle" idx="1"/>
          </p:nvPr>
        </p:nvSpPr>
        <p:spPr>
          <a:xfrm>
            <a:off x="1142107" y="4343400"/>
            <a:ext cx="6859786" cy="342900"/>
          </a:xfrm>
        </p:spPr>
        <p:txBody>
          <a:bodyPr wrap="square">
            <a:normAutofit/>
          </a:bodyPr>
          <a:lstStyle>
            <a:lvl1pPr marL="0" indent="0" algn="ctr">
              <a:spcBef>
                <a:spcPts val="0"/>
              </a:spcBef>
              <a:buNone/>
              <a:defRPr sz="1800">
                <a:solidFill>
                  <a:schemeClr val="tx1">
                    <a:lumMod val="90000"/>
                    <a:lumOff val="1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a:p>
        </p:txBody>
      </p:sp>
      <p:sp>
        <p:nvSpPr>
          <p:cNvPr id="2" name="Title 1"/>
          <p:cNvSpPr>
            <a:spLocks noGrp="1"/>
          </p:cNvSpPr>
          <p:nvPr>
            <p:ph type="ctrTitle"/>
          </p:nvPr>
        </p:nvSpPr>
        <p:spPr>
          <a:xfrm>
            <a:off x="1142107" y="3632598"/>
            <a:ext cx="6859788" cy="710802"/>
          </a:xfrm>
        </p:spPr>
        <p:txBody>
          <a:bodyPr>
            <a:normAutofit/>
          </a:bodyPr>
          <a:lstStyle>
            <a:lvl1pPr algn="ctr">
              <a:lnSpc>
                <a:spcPct val="80000"/>
              </a:lnSpc>
              <a:defRPr sz="4950">
                <a:solidFill>
                  <a:schemeClr val="tx1">
                    <a:lumMod val="75000"/>
                    <a:lumOff val="25000"/>
                  </a:schemeClr>
                </a:solidFill>
              </a:defRPr>
            </a:lvl1pPr>
          </a:lstStyle>
          <a:p>
            <a:r>
              <a:rPr lang="en-US" smtClean="0"/>
              <a:t>Click to edit Master title style</a:t>
            </a:r>
            <a:endParaRPr/>
          </a:p>
        </p:txBody>
      </p:sp>
    </p:spTree>
    <p:extLst>
      <p:ext uri="{BB962C8B-B14F-4D97-AF65-F5344CB8AC3E}">
        <p14:creationId xmlns:p14="http://schemas.microsoft.com/office/powerpoint/2010/main" val="204768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52647F38-B617-4D2F-AE0A-013F0C4D2C57}" type="datetimeFigureOut">
              <a:rPr lang="en-US" smtClean="0"/>
              <a:t>11/24/2015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324316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with Picture">
    <p:spTree>
      <p:nvGrpSpPr>
        <p:cNvPr id="1" name=""/>
        <p:cNvGrpSpPr/>
        <p:nvPr/>
      </p:nvGrpSpPr>
      <p:grpSpPr>
        <a:xfrm>
          <a:off x="0" y="0"/>
          <a:ext cx="0" cy="0"/>
          <a:chOff x="0" y="0"/>
          <a:chExt cx="0" cy="0"/>
        </a:xfrm>
      </p:grpSpPr>
      <p:sp>
        <p:nvSpPr>
          <p:cNvPr id="7" name="Rounded Rectangle 6"/>
          <p:cNvSpPr/>
          <p:nvPr/>
        </p:nvSpPr>
        <p:spPr bwMode="gray">
          <a:xfrm>
            <a:off x="1620041" y="0"/>
            <a:ext cx="7010666" cy="5143500"/>
          </a:xfrm>
          <a:prstGeom prst="roundRect">
            <a:avLst>
              <a:gd name="adj" fmla="val 0"/>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50"/>
          </a:p>
        </p:txBody>
      </p:sp>
      <p:cxnSp>
        <p:nvCxnSpPr>
          <p:cNvPr id="8" name="Straight Connector 7"/>
          <p:cNvCxnSpPr/>
          <p:nvPr/>
        </p:nvCxnSpPr>
        <p:spPr>
          <a:xfrm>
            <a:off x="1732810" y="0"/>
            <a:ext cx="0" cy="51435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8516377" y="0"/>
            <a:ext cx="0" cy="51435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2" name="Title 1"/>
          <p:cNvSpPr>
            <a:spLocks noGrp="1"/>
          </p:cNvSpPr>
          <p:nvPr>
            <p:ph type="title"/>
          </p:nvPr>
        </p:nvSpPr>
        <p:spPr>
          <a:xfrm>
            <a:off x="2247294" y="239316"/>
            <a:ext cx="5754600" cy="857250"/>
          </a:xfrm>
        </p:spPr>
        <p:txBody>
          <a:bodyPr/>
          <a:lstStyle/>
          <a:p>
            <a:r>
              <a:rPr lang="en-US" smtClean="0"/>
              <a:t>Click to edit Master title style</a:t>
            </a:r>
            <a:endParaRPr/>
          </a:p>
        </p:txBody>
      </p:sp>
      <p:sp>
        <p:nvSpPr>
          <p:cNvPr id="3" name="Content Placeholder 2"/>
          <p:cNvSpPr>
            <a:spLocks noGrp="1"/>
          </p:cNvSpPr>
          <p:nvPr>
            <p:ph idx="1"/>
          </p:nvPr>
        </p:nvSpPr>
        <p:spPr>
          <a:xfrm>
            <a:off x="2247294" y="1232298"/>
            <a:ext cx="5754600" cy="3396853"/>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B61BEF0D-F0BB-DE4B-95CE-6DB70DBA9567}" type="datetimeFigureOut">
              <a:rPr lang="en-US" smtClean="0"/>
              <a:pPr/>
              <a:t>11/24/2015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
        <p:nvSpPr>
          <p:cNvPr id="12" name="Rectangle 11"/>
          <p:cNvSpPr/>
          <p:nvPr/>
        </p:nvSpPr>
        <p:spPr bwMode="gray">
          <a:xfrm rot="21379692">
            <a:off x="241760" y="158387"/>
            <a:ext cx="1157138" cy="1538777"/>
          </a:xfrm>
          <a:prstGeom prst="rect">
            <a:avLst/>
          </a:prstGeom>
          <a:solidFill>
            <a:schemeClr val="bg1"/>
          </a:solidFill>
          <a:ln w="190500">
            <a:noFill/>
            <a:miter lim="800000"/>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50"/>
          </a:p>
        </p:txBody>
      </p:sp>
      <p:sp>
        <p:nvSpPr>
          <p:cNvPr id="14" name="Picture Placeholder 13"/>
          <p:cNvSpPr>
            <a:spLocks noGrp="1"/>
          </p:cNvSpPr>
          <p:nvPr>
            <p:ph type="pic" sz="quarter" idx="13"/>
          </p:nvPr>
        </p:nvSpPr>
        <p:spPr bwMode="gray">
          <a:xfrm rot="180000">
            <a:off x="268132" y="210727"/>
            <a:ext cx="1084900" cy="1474406"/>
          </a:xfrm>
          <a:solidFill>
            <a:schemeClr val="bg1">
              <a:lumMod val="95000"/>
            </a:schemeClr>
          </a:solidFill>
          <a:ln w="76200">
            <a:solidFill>
              <a:schemeClr val="bg1"/>
            </a:solidFill>
            <a:miter lim="800000"/>
          </a:ln>
          <a:effectLst>
            <a:outerShdw blurRad="63500" algn="ctr" rotWithShape="0">
              <a:prstClr val="black">
                <a:alpha val="20000"/>
              </a:prstClr>
            </a:outerShdw>
          </a:effectLst>
        </p:spPr>
        <p:txBody>
          <a:bodyPr tIns="182880">
            <a:normAutofit/>
          </a:bodyPr>
          <a:lstStyle>
            <a:lvl1pPr marL="34290" indent="0" algn="ctr">
              <a:buNone/>
              <a:defRPr sz="1200"/>
            </a:lvl1pPr>
          </a:lstStyle>
          <a:p>
            <a:r>
              <a:rPr lang="en-US" smtClean="0"/>
              <a:t>Click icon to add picture</a:t>
            </a:r>
            <a:endParaRPr/>
          </a:p>
        </p:txBody>
      </p:sp>
    </p:spTree>
    <p:extLst>
      <p:ext uri="{BB962C8B-B14F-4D97-AF65-F5344CB8AC3E}">
        <p14:creationId xmlns:p14="http://schemas.microsoft.com/office/powerpoint/2010/main" val="66163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2107" y="1232298"/>
            <a:ext cx="6859788" cy="2196702"/>
          </a:xfrm>
        </p:spPr>
        <p:txBody>
          <a:bodyPr anchor="b">
            <a:normAutofit/>
          </a:bodyPr>
          <a:lstStyle>
            <a:lvl1pPr algn="ctr">
              <a:lnSpc>
                <a:spcPct val="80000"/>
              </a:lnSpc>
              <a:defRPr sz="4950" b="0" cap="none" baseline="0">
                <a:solidFill>
                  <a:schemeClr val="tx1">
                    <a:lumMod val="75000"/>
                    <a:lumOff val="25000"/>
                  </a:schemeClr>
                </a:solidFill>
              </a:defRPr>
            </a:lvl1pPr>
          </a:lstStyle>
          <a:p>
            <a:r>
              <a:rPr lang="en-US" smtClean="0"/>
              <a:t>Click to edit Master title style</a:t>
            </a:r>
            <a:endParaRPr/>
          </a:p>
        </p:txBody>
      </p:sp>
      <p:sp>
        <p:nvSpPr>
          <p:cNvPr id="3" name="Text Placeholder 2"/>
          <p:cNvSpPr>
            <a:spLocks noGrp="1"/>
          </p:cNvSpPr>
          <p:nvPr>
            <p:ph type="body" idx="1"/>
          </p:nvPr>
        </p:nvSpPr>
        <p:spPr>
          <a:xfrm>
            <a:off x="1142107" y="3429001"/>
            <a:ext cx="6859786" cy="800099"/>
          </a:xfrm>
        </p:spPr>
        <p:txBody>
          <a:bodyPr anchor="t">
            <a:normAutofit/>
          </a:bodyPr>
          <a:lstStyle>
            <a:lvl1pPr marL="0" indent="0" algn="ctr">
              <a:spcBef>
                <a:spcPts val="0"/>
              </a:spcBef>
              <a:buNone/>
              <a:defRPr sz="1800">
                <a:solidFill>
                  <a:schemeClr val="tx1">
                    <a:lumMod val="90000"/>
                    <a:lumOff val="1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4948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42107" y="1232298"/>
            <a:ext cx="3361295" cy="3396853"/>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640599" y="1232298"/>
            <a:ext cx="3361295" cy="3396853"/>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5BFA754-D5C3-4E66-96A6-867B257F58DC}" type="datetimeFigureOut">
              <a:rPr lang="en-US" smtClean="0"/>
              <a:t>11/24/2015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234289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42108" y="1218279"/>
            <a:ext cx="3361295" cy="553371"/>
          </a:xfrm>
        </p:spPr>
        <p:txBody>
          <a:bodyPr anchor="ctr"/>
          <a:lstStyle>
            <a:lvl1pPr marL="0" indent="0">
              <a:spcBef>
                <a:spcPts val="0"/>
              </a:spcBef>
              <a:buNone/>
              <a:defRPr sz="1800" b="0">
                <a:solidFill>
                  <a:schemeClr val="tx1">
                    <a:lumMod val="75000"/>
                    <a:lumOff val="2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1142108" y="1828801"/>
            <a:ext cx="3361295" cy="2800349"/>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640599" y="1218279"/>
            <a:ext cx="3361295" cy="553371"/>
          </a:xfrm>
        </p:spPr>
        <p:txBody>
          <a:bodyPr anchor="ctr"/>
          <a:lstStyle>
            <a:lvl1pPr marL="0" indent="0">
              <a:spcBef>
                <a:spcPts val="0"/>
              </a:spcBef>
              <a:buNone/>
              <a:defRPr sz="1800" b="0">
                <a:solidFill>
                  <a:schemeClr val="tx1">
                    <a:lumMod val="75000"/>
                    <a:lumOff val="2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0599" y="1828801"/>
            <a:ext cx="3361295" cy="2800349"/>
          </a:xfr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B61BEF0D-F0BB-DE4B-95CE-6DB70DBA9567}" type="datetimeFigureOut">
              <a:rPr lang="en-US" smtClean="0"/>
              <a:pPr/>
              <a:t>11/24/2015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317878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B61BEF0D-F0BB-DE4B-95CE-6DB70DBA9567}" type="datetimeFigureOut">
              <a:rPr lang="en-US" smtClean="0"/>
              <a:pPr/>
              <a:t>11/24/2015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42239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gray">
          <a:xfrm>
            <a:off x="513292" y="0"/>
            <a:ext cx="8117415" cy="5143500"/>
          </a:xfrm>
          <a:prstGeom prst="rect">
            <a:avLst/>
          </a:prstGeom>
          <a:solidFill>
            <a:schemeClr val="bg1"/>
          </a:solidFill>
          <a:ln w="152400">
            <a:noFill/>
            <a:miter lim="800000"/>
          </a:ln>
          <a:effectLst>
            <a:outerShdw blurRad="88900" sx="101000" sy="101000" algn="ctr" rotWithShape="0">
              <a:schemeClr val="accent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50"/>
          </a:p>
        </p:txBody>
      </p:sp>
      <p:cxnSp>
        <p:nvCxnSpPr>
          <p:cNvPr id="8" name="Straight Connector 7"/>
          <p:cNvCxnSpPr/>
          <p:nvPr/>
        </p:nvCxnSpPr>
        <p:spPr>
          <a:xfrm>
            <a:off x="627622" y="0"/>
            <a:ext cx="0" cy="51435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8516377" y="0"/>
            <a:ext cx="0" cy="5143500"/>
          </a:xfrm>
          <a:prstGeom prst="line">
            <a:avLst/>
          </a:prstGeom>
          <a:noFill/>
          <a:ln w="19050">
            <a:solidFill>
              <a:schemeClr val="accent3">
                <a:lumMod val="50000"/>
                <a:alpha val="1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cxnSp>
      <p:sp>
        <p:nvSpPr>
          <p:cNvPr id="2" name="Title Placeholder 1"/>
          <p:cNvSpPr>
            <a:spLocks noGrp="1"/>
          </p:cNvSpPr>
          <p:nvPr>
            <p:ph type="title"/>
          </p:nvPr>
        </p:nvSpPr>
        <p:spPr>
          <a:xfrm>
            <a:off x="1142108" y="239316"/>
            <a:ext cx="6859786" cy="85725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142108" y="1232298"/>
            <a:ext cx="6859786" cy="339685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344112" y="4800601"/>
            <a:ext cx="875972" cy="207170"/>
          </a:xfrm>
          <a:prstGeom prst="rect">
            <a:avLst/>
          </a:prstGeom>
        </p:spPr>
        <p:txBody>
          <a:bodyPr vert="horz" lIns="91440" tIns="45720" rIns="91440" bIns="45720" rtlCol="0" anchor="ctr"/>
          <a:lstStyle>
            <a:lvl1pPr algn="r">
              <a:defRPr sz="600">
                <a:solidFill>
                  <a:schemeClr val="tx1"/>
                </a:solidFill>
              </a:defRPr>
            </a:lvl1pPr>
          </a:lstStyle>
          <a:p>
            <a:fld id="{B61BEF0D-F0BB-DE4B-95CE-6DB70DBA9567}" type="datetimeFigureOut">
              <a:rPr lang="en-US" smtClean="0"/>
              <a:pPr/>
              <a:t>11/24/2015</a:t>
            </a:fld>
            <a:endParaRPr lang="en-US" dirty="0"/>
          </a:p>
        </p:txBody>
      </p:sp>
      <p:sp>
        <p:nvSpPr>
          <p:cNvPr id="5" name="Footer Placeholder 4"/>
          <p:cNvSpPr>
            <a:spLocks noGrp="1"/>
          </p:cNvSpPr>
          <p:nvPr>
            <p:ph type="ftr" sz="quarter" idx="3"/>
          </p:nvPr>
        </p:nvSpPr>
        <p:spPr>
          <a:xfrm>
            <a:off x="1131209" y="4800601"/>
            <a:ext cx="5098573" cy="207170"/>
          </a:xfrm>
          <a:prstGeom prst="rect">
            <a:avLst/>
          </a:prstGeom>
        </p:spPr>
        <p:txBody>
          <a:bodyPr vert="horz" lIns="91440" tIns="45720" rIns="91440" bIns="45720" rtlCol="0" anchor="ctr"/>
          <a:lstStyle>
            <a:lvl1pPr algn="l">
              <a:defRPr sz="600">
                <a:solidFill>
                  <a:schemeClr val="tx1"/>
                </a:solidFill>
              </a:defRPr>
            </a:lvl1pPr>
          </a:lstStyle>
          <a:p>
            <a:endParaRPr lang="en-US" dirty="0"/>
          </a:p>
        </p:txBody>
      </p:sp>
      <p:sp>
        <p:nvSpPr>
          <p:cNvPr id="6" name="Slide Number Placeholder 5"/>
          <p:cNvSpPr>
            <a:spLocks noGrp="1"/>
          </p:cNvSpPr>
          <p:nvPr>
            <p:ph type="sldNum" sz="quarter" idx="4"/>
          </p:nvPr>
        </p:nvSpPr>
        <p:spPr>
          <a:xfrm>
            <a:off x="7315914" y="4800601"/>
            <a:ext cx="685980" cy="207170"/>
          </a:xfrm>
          <a:prstGeom prst="rect">
            <a:avLst/>
          </a:prstGeom>
        </p:spPr>
        <p:txBody>
          <a:bodyPr vert="horz" lIns="91440" tIns="45720" rIns="91440" bIns="45720" rtlCol="0" anchor="ctr"/>
          <a:lstStyle>
            <a:lvl1pPr algn="r">
              <a:defRPr sz="600">
                <a:solidFill>
                  <a:schemeClr val="tx1"/>
                </a:solidFill>
              </a:defRPr>
            </a:lvl1pPr>
          </a:lstStyle>
          <a:p>
            <a:pPr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spTree>
    <p:extLst>
      <p:ext uri="{BB962C8B-B14F-4D97-AF65-F5344CB8AC3E}">
        <p14:creationId xmlns:p14="http://schemas.microsoft.com/office/powerpoint/2010/main" val="228580462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685800" rtl="0" eaLnBrk="1" latinLnBrk="0" hangingPunct="1">
        <a:lnSpc>
          <a:spcPct val="85000"/>
        </a:lnSpc>
        <a:spcBef>
          <a:spcPct val="0"/>
        </a:spcBef>
        <a:buNone/>
        <a:defRPr sz="2700" kern="1200">
          <a:solidFill>
            <a:schemeClr val="tx1">
              <a:lumMod val="75000"/>
              <a:lumOff val="25000"/>
            </a:schemeClr>
          </a:solidFill>
          <a:latin typeface="+mj-lt"/>
          <a:ea typeface="+mj-ea"/>
          <a:cs typeface="+mj-cs"/>
        </a:defRPr>
      </a:lvl1pPr>
    </p:titleStyle>
    <p:bodyStyle>
      <a:lvl1pPr marL="205740" indent="-171450" algn="l" defTabSz="685800" rtl="0" eaLnBrk="1" latinLnBrk="0" hangingPunct="1">
        <a:lnSpc>
          <a:spcPct val="90000"/>
        </a:lnSpc>
        <a:spcBef>
          <a:spcPts val="1350"/>
        </a:spcBef>
        <a:buClr>
          <a:schemeClr val="tx1"/>
        </a:buClr>
        <a:buFont typeface="Arial" pitchFamily="34" charset="0"/>
        <a:buChar char="•"/>
        <a:defRPr sz="1500" kern="1200">
          <a:solidFill>
            <a:schemeClr val="tx1"/>
          </a:solidFill>
          <a:latin typeface="+mn-lt"/>
          <a:ea typeface="+mn-ea"/>
          <a:cs typeface="+mn-cs"/>
        </a:defRPr>
      </a:lvl1pPr>
      <a:lvl2pPr marL="445770" indent="-171450" algn="l" defTabSz="685800" rtl="0" eaLnBrk="1" latinLnBrk="0" hangingPunct="1">
        <a:lnSpc>
          <a:spcPct val="90000"/>
        </a:lnSpc>
        <a:spcBef>
          <a:spcPts val="750"/>
        </a:spcBef>
        <a:buClr>
          <a:schemeClr val="tx1"/>
        </a:buClr>
        <a:buFont typeface="Arial" pitchFamily="34" charset="0"/>
        <a:buChar char="•"/>
        <a:defRPr sz="1350" kern="1200">
          <a:solidFill>
            <a:schemeClr val="tx1"/>
          </a:solidFill>
          <a:latin typeface="+mn-lt"/>
          <a:ea typeface="+mn-ea"/>
          <a:cs typeface="+mn-cs"/>
        </a:defRPr>
      </a:lvl2pPr>
      <a:lvl3pPr marL="685800" indent="-171450" algn="l" defTabSz="685800" rtl="0" eaLnBrk="1" latinLnBrk="0" hangingPunct="1">
        <a:lnSpc>
          <a:spcPct val="90000"/>
        </a:lnSpc>
        <a:spcBef>
          <a:spcPts val="600"/>
        </a:spcBef>
        <a:buClr>
          <a:schemeClr val="tx1"/>
        </a:buClr>
        <a:buFont typeface="Arial" pitchFamily="34" charset="0"/>
        <a:buChar char="•"/>
        <a:defRPr sz="1200" kern="1200">
          <a:solidFill>
            <a:schemeClr val="tx1"/>
          </a:solidFill>
          <a:latin typeface="+mn-lt"/>
          <a:ea typeface="+mn-ea"/>
          <a:cs typeface="+mn-cs"/>
        </a:defRPr>
      </a:lvl3pPr>
      <a:lvl4pPr marL="925830" indent="-171450" algn="l" defTabSz="685800" rtl="0" eaLnBrk="1" latinLnBrk="0" hangingPunct="1">
        <a:lnSpc>
          <a:spcPct val="90000"/>
        </a:lnSpc>
        <a:spcBef>
          <a:spcPts val="600"/>
        </a:spcBef>
        <a:buClr>
          <a:schemeClr val="tx1"/>
        </a:buClr>
        <a:buFont typeface="Arial" pitchFamily="34" charset="0"/>
        <a:buChar char="•"/>
        <a:defRPr sz="1050" kern="1200">
          <a:solidFill>
            <a:schemeClr val="tx1"/>
          </a:solidFill>
          <a:latin typeface="+mn-lt"/>
          <a:ea typeface="+mn-ea"/>
          <a:cs typeface="+mn-cs"/>
        </a:defRPr>
      </a:lvl4pPr>
      <a:lvl5pPr marL="1165860" indent="-171450" algn="l" defTabSz="685800" rtl="0" eaLnBrk="1" latinLnBrk="0" hangingPunct="1">
        <a:lnSpc>
          <a:spcPct val="90000"/>
        </a:lnSpc>
        <a:spcBef>
          <a:spcPts val="600"/>
        </a:spcBef>
        <a:buClr>
          <a:schemeClr val="tx1"/>
        </a:buClr>
        <a:buFont typeface="Arial" pitchFamily="34" charset="0"/>
        <a:buChar char="•"/>
        <a:defRPr sz="1050" kern="1200">
          <a:solidFill>
            <a:schemeClr val="tx1"/>
          </a:solidFill>
          <a:latin typeface="+mn-lt"/>
          <a:ea typeface="+mn-ea"/>
          <a:cs typeface="+mn-cs"/>
        </a:defRPr>
      </a:lvl5pPr>
      <a:lvl6pPr marL="1405890" indent="-171450" algn="l" defTabSz="685800" rtl="0" eaLnBrk="1" latinLnBrk="0" hangingPunct="1">
        <a:lnSpc>
          <a:spcPct val="90000"/>
        </a:lnSpc>
        <a:spcBef>
          <a:spcPts val="600"/>
        </a:spcBef>
        <a:buFont typeface="Arial" pitchFamily="34" charset="0"/>
        <a:buChar char="•"/>
        <a:defRPr sz="1050" kern="1200">
          <a:solidFill>
            <a:schemeClr val="tx1"/>
          </a:solidFill>
          <a:latin typeface="+mn-lt"/>
          <a:ea typeface="+mn-ea"/>
          <a:cs typeface="+mn-cs"/>
        </a:defRPr>
      </a:lvl6pPr>
      <a:lvl7pPr marL="1645920" indent="-171450" algn="l" defTabSz="685800" rtl="0" eaLnBrk="1" latinLnBrk="0" hangingPunct="1">
        <a:lnSpc>
          <a:spcPct val="90000"/>
        </a:lnSpc>
        <a:spcBef>
          <a:spcPts val="600"/>
        </a:spcBef>
        <a:buFont typeface="Arial" pitchFamily="34" charset="0"/>
        <a:buChar char="•"/>
        <a:defRPr sz="1050" kern="1200">
          <a:solidFill>
            <a:schemeClr val="tx1"/>
          </a:solidFill>
          <a:latin typeface="+mn-lt"/>
          <a:ea typeface="+mn-ea"/>
          <a:cs typeface="+mn-cs"/>
        </a:defRPr>
      </a:lvl7pPr>
      <a:lvl8pPr marL="1885950" indent="-171450" algn="l" defTabSz="685800" rtl="0" eaLnBrk="1" latinLnBrk="0" hangingPunct="1">
        <a:lnSpc>
          <a:spcPct val="90000"/>
        </a:lnSpc>
        <a:spcBef>
          <a:spcPts val="600"/>
        </a:spcBef>
        <a:buFont typeface="Arial" pitchFamily="34" charset="0"/>
        <a:buChar char="•"/>
        <a:defRPr sz="1050" kern="1200">
          <a:solidFill>
            <a:schemeClr val="tx1"/>
          </a:solidFill>
          <a:latin typeface="+mn-lt"/>
          <a:ea typeface="+mn-ea"/>
          <a:cs typeface="+mn-cs"/>
        </a:defRPr>
      </a:lvl8pPr>
      <a:lvl9pPr marL="2125980" indent="-171450" algn="l" defTabSz="685800" rtl="0" eaLnBrk="1" latinLnBrk="0" hangingPunct="1">
        <a:lnSpc>
          <a:spcPct val="90000"/>
        </a:lnSpc>
        <a:spcBef>
          <a:spcPts val="600"/>
        </a:spcBef>
        <a:buFont typeface="Arial" pitchFamily="34" charset="0"/>
        <a:buChar char="•"/>
        <a:defRPr sz="1050" kern="1200">
          <a:solidFill>
            <a:schemeClr val="tx1"/>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0666" r="20666"/>
          <a:stretch>
            <a:fillRect/>
          </a:stretch>
        </p:blipFill>
        <p:spPr/>
      </p:pic>
      <p:pic>
        <p:nvPicPr>
          <p:cNvPr id="7" name="Picture Placeholder 6"/>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25711" t="549" r="18687" b="-549"/>
          <a:stretch/>
        </p:blipFill>
        <p:spPr/>
      </p:pic>
      <p:pic>
        <p:nvPicPr>
          <p:cNvPr id="6" name="Picture Placeholder 5"/>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l="15995" t="-274" r="32041" b="274"/>
          <a:stretch/>
        </p:blipFill>
        <p:spPr/>
      </p:pic>
      <p:sp>
        <p:nvSpPr>
          <p:cNvPr id="51" name="Shape 51"/>
          <p:cNvSpPr txBox="1">
            <a:spLocks noGrp="1"/>
          </p:cNvSpPr>
          <p:nvPr>
            <p:ph type="subTitle" idx="1"/>
          </p:nvPr>
        </p:nvSpPr>
        <p:spPr>
          <a:prstGeom prst="rect">
            <a:avLst/>
          </a:prstGeom>
        </p:spPr>
        <p:txBody>
          <a:bodyPr lIns="91425" tIns="91425" rIns="91425" bIns="91425" anchor="t" anchorCtr="0">
            <a:noAutofit/>
          </a:bodyPr>
          <a:lstStyle/>
          <a:p>
            <a:pPr>
              <a:spcBef>
                <a:spcPts val="0"/>
              </a:spcBef>
              <a:buNone/>
            </a:pPr>
            <a:r>
              <a:rPr lang="en-US" dirty="0" smtClean="0"/>
              <a:t>Product, Price, Place, &amp; Promotion</a:t>
            </a:r>
            <a:endParaRPr lang="en" dirty="0"/>
          </a:p>
        </p:txBody>
      </p:sp>
      <p:sp>
        <p:nvSpPr>
          <p:cNvPr id="50" name="Shape 50"/>
          <p:cNvSpPr txBox="1">
            <a:spLocks noGrp="1"/>
          </p:cNvSpPr>
          <p:nvPr>
            <p:ph type="ctrTitle"/>
          </p:nvPr>
        </p:nvSpPr>
        <p:spPr>
          <a:xfrm>
            <a:off x="565031" y="3727488"/>
            <a:ext cx="8013939" cy="710802"/>
          </a:xfrm>
          <a:prstGeom prst="rect">
            <a:avLst/>
          </a:prstGeom>
        </p:spPr>
        <p:txBody>
          <a:bodyPr lIns="91425" tIns="91425" rIns="91425" bIns="91425" anchor="b" anchorCtr="0">
            <a:noAutofit/>
          </a:bodyPr>
          <a:lstStyle/>
          <a:p>
            <a:pPr>
              <a:spcBef>
                <a:spcPts val="0"/>
              </a:spcBef>
              <a:buNone/>
            </a:pPr>
            <a:r>
              <a:rPr lang="en" sz="3600" dirty="0" smtClean="0"/>
              <a:t>Marketing </a:t>
            </a:r>
            <a:r>
              <a:rPr lang="en" sz="3600" dirty="0"/>
              <a:t>Mix Strategies </a:t>
            </a:r>
            <a:r>
              <a:rPr lang="en-US" sz="3600" dirty="0" smtClean="0"/>
              <a:t>to Increase Revenue in the Food Retail Sector</a:t>
            </a:r>
            <a:endParaRPr lang="en" sz="3600" dirty="0"/>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065" y="213035"/>
            <a:ext cx="7841392" cy="572699"/>
          </a:xfrm>
        </p:spPr>
        <p:txBody>
          <a:bodyPr/>
          <a:lstStyle/>
          <a:p>
            <a:pPr algn="ctr"/>
            <a:r>
              <a:rPr lang="en-US" dirty="0" smtClean="0"/>
              <a:t>Household Penetration: Pasta Sauce Brands </a:t>
            </a:r>
            <a:endParaRPr lang="en-US" dirty="0"/>
          </a:p>
        </p:txBody>
      </p:sp>
      <p:pic>
        <p:nvPicPr>
          <p:cNvPr id="4" name="Shape 111"/>
          <p:cNvPicPr preferRelativeResize="0"/>
          <p:nvPr/>
        </p:nvPicPr>
        <p:blipFill>
          <a:blip r:embed="rId3">
            <a:alphaModFix/>
          </a:blip>
          <a:stretch>
            <a:fillRect/>
          </a:stretch>
        </p:blipFill>
        <p:spPr>
          <a:xfrm>
            <a:off x="900527" y="675773"/>
            <a:ext cx="6569104" cy="4394467"/>
          </a:xfrm>
          <a:prstGeom prst="rect">
            <a:avLst/>
          </a:prstGeom>
          <a:noFill/>
          <a:ln>
            <a:noFill/>
          </a:ln>
        </p:spPr>
      </p:pic>
    </p:spTree>
    <p:extLst>
      <p:ext uri="{BB962C8B-B14F-4D97-AF65-F5344CB8AC3E}">
        <p14:creationId xmlns:p14="http://schemas.microsoft.com/office/powerpoint/2010/main" val="1126194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631065" y="225245"/>
            <a:ext cx="7841392" cy="572699"/>
          </a:xfrm>
          <a:prstGeom prst="rect">
            <a:avLst/>
          </a:prstGeom>
        </p:spPr>
        <p:txBody>
          <a:bodyPr lIns="91425" tIns="91425" rIns="91425" bIns="91425" anchor="t" anchorCtr="0">
            <a:noAutofit/>
          </a:bodyPr>
          <a:lstStyle/>
          <a:p>
            <a:pPr algn="ctr" rtl="0">
              <a:spcBef>
                <a:spcPts val="0"/>
              </a:spcBef>
              <a:buNone/>
            </a:pPr>
            <a:r>
              <a:rPr lang="en-US" dirty="0" smtClean="0"/>
              <a:t>Household</a:t>
            </a:r>
            <a:r>
              <a:rPr lang="en" dirty="0" smtClean="0"/>
              <a:t> </a:t>
            </a:r>
            <a:r>
              <a:rPr lang="en" dirty="0"/>
              <a:t>Penetration: </a:t>
            </a:r>
            <a:r>
              <a:rPr lang="en" dirty="0" smtClean="0"/>
              <a:t>Pancake</a:t>
            </a:r>
            <a:r>
              <a:rPr lang="en-US" dirty="0" smtClean="0"/>
              <a:t> Brands</a:t>
            </a:r>
            <a:endParaRPr lang="en" dirty="0"/>
          </a:p>
          <a:p>
            <a:pPr>
              <a:spcBef>
                <a:spcPts val="0"/>
              </a:spcBef>
              <a:buNone/>
            </a:pPr>
            <a:endParaRPr dirty="0"/>
          </a:p>
        </p:txBody>
      </p:sp>
      <p:pic>
        <p:nvPicPr>
          <p:cNvPr id="117" name="Shape 117"/>
          <p:cNvPicPr preferRelativeResize="0"/>
          <p:nvPr/>
        </p:nvPicPr>
        <p:blipFill>
          <a:blip r:embed="rId3">
            <a:alphaModFix/>
          </a:blip>
          <a:stretch>
            <a:fillRect/>
          </a:stretch>
        </p:blipFill>
        <p:spPr>
          <a:xfrm>
            <a:off x="960808" y="731122"/>
            <a:ext cx="6745189" cy="423838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065" y="225245"/>
            <a:ext cx="7841392" cy="572699"/>
          </a:xfrm>
        </p:spPr>
        <p:txBody>
          <a:bodyPr/>
          <a:lstStyle/>
          <a:p>
            <a:pPr algn="ctr"/>
            <a:r>
              <a:rPr lang="en-US" dirty="0" smtClean="0"/>
              <a:t>Household Penetration: Syrup Brands</a:t>
            </a:r>
            <a:endParaRPr lang="en-US" dirty="0"/>
          </a:p>
        </p:txBody>
      </p:sp>
      <p:pic>
        <p:nvPicPr>
          <p:cNvPr id="4" name="Shape 118"/>
          <p:cNvPicPr preferRelativeResize="0"/>
          <p:nvPr/>
        </p:nvPicPr>
        <p:blipFill>
          <a:blip r:embed="rId2">
            <a:alphaModFix/>
          </a:blip>
          <a:stretch>
            <a:fillRect/>
          </a:stretch>
        </p:blipFill>
        <p:spPr>
          <a:xfrm>
            <a:off x="882322" y="735260"/>
            <a:ext cx="6783071" cy="4278336"/>
          </a:xfrm>
          <a:prstGeom prst="rect">
            <a:avLst/>
          </a:prstGeom>
          <a:noFill/>
          <a:ln>
            <a:noFill/>
          </a:ln>
        </p:spPr>
      </p:pic>
    </p:spTree>
    <p:extLst>
      <p:ext uri="{BB962C8B-B14F-4D97-AF65-F5344CB8AC3E}">
        <p14:creationId xmlns:p14="http://schemas.microsoft.com/office/powerpoint/2010/main" val="4152743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631065" y="237455"/>
            <a:ext cx="7841392" cy="572699"/>
          </a:xfrm>
          <a:prstGeom prst="rect">
            <a:avLst/>
          </a:prstGeom>
        </p:spPr>
        <p:txBody>
          <a:bodyPr lIns="91425" tIns="91425" rIns="91425" bIns="91425" anchor="t" anchorCtr="0">
            <a:noAutofit/>
          </a:bodyPr>
          <a:lstStyle/>
          <a:p>
            <a:pPr lvl="0" algn="ctr" rtl="0">
              <a:spcBef>
                <a:spcPts val="0"/>
              </a:spcBef>
              <a:buNone/>
            </a:pPr>
            <a:r>
              <a:rPr lang="en" dirty="0"/>
              <a:t>Complementary Goods: Pasta and Pasta Sauce</a:t>
            </a:r>
          </a:p>
          <a:p>
            <a:pPr lvl="0" rtl="0">
              <a:spcBef>
                <a:spcPts val="0"/>
              </a:spcBef>
              <a:buNone/>
            </a:pPr>
            <a:endParaRPr dirty="0"/>
          </a:p>
        </p:txBody>
      </p:sp>
      <p:pic>
        <p:nvPicPr>
          <p:cNvPr id="125" name="Shape 125"/>
          <p:cNvPicPr preferRelativeResize="0"/>
          <p:nvPr/>
        </p:nvPicPr>
        <p:blipFill rotWithShape="1">
          <a:blip r:embed="rId3">
            <a:alphaModFix/>
          </a:blip>
          <a:srcRect/>
          <a:stretch/>
        </p:blipFill>
        <p:spPr>
          <a:xfrm>
            <a:off x="1187402" y="854900"/>
            <a:ext cx="6805219" cy="4285546"/>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631065" y="139775"/>
            <a:ext cx="7841392" cy="572699"/>
          </a:xfrm>
          <a:prstGeom prst="rect">
            <a:avLst/>
          </a:prstGeom>
        </p:spPr>
        <p:txBody>
          <a:bodyPr lIns="91425" tIns="91425" rIns="91425" bIns="91425" anchor="t" anchorCtr="0">
            <a:noAutofit/>
          </a:bodyPr>
          <a:lstStyle/>
          <a:p>
            <a:pPr algn="ctr">
              <a:spcBef>
                <a:spcPts val="0"/>
              </a:spcBef>
              <a:buNone/>
            </a:pPr>
            <a:r>
              <a:rPr lang="en" dirty="0"/>
              <a:t>Complementary Goods: Pancakes and Syrup</a:t>
            </a:r>
          </a:p>
        </p:txBody>
      </p:sp>
      <p:pic>
        <p:nvPicPr>
          <p:cNvPr id="132" name="Shape 132"/>
          <p:cNvPicPr preferRelativeResize="0"/>
          <p:nvPr/>
        </p:nvPicPr>
        <p:blipFill>
          <a:blip r:embed="rId3">
            <a:alphaModFix/>
          </a:blip>
          <a:stretch>
            <a:fillRect/>
          </a:stretch>
        </p:blipFill>
        <p:spPr>
          <a:xfrm>
            <a:off x="1245889" y="871792"/>
            <a:ext cx="6973023" cy="4123213"/>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Insights from Observing Demand</a:t>
            </a:r>
            <a:endParaRPr lang="en-US" dirty="0"/>
          </a:p>
        </p:txBody>
      </p:sp>
      <p:sp>
        <p:nvSpPr>
          <p:cNvPr id="3" name="Text Placeholder 2"/>
          <p:cNvSpPr>
            <a:spLocks noGrp="1"/>
          </p:cNvSpPr>
          <p:nvPr>
            <p:ph type="body" idx="1"/>
          </p:nvPr>
        </p:nvSpPr>
        <p:spPr>
          <a:xfrm>
            <a:off x="631065" y="1152474"/>
            <a:ext cx="7960844" cy="3991025"/>
          </a:xfrm>
        </p:spPr>
        <p:txBody>
          <a:bodyPr>
            <a:normAutofit/>
          </a:bodyPr>
          <a:lstStyle/>
          <a:p>
            <a:pPr marL="514350" lvl="0" indent="-285750"/>
            <a:r>
              <a:rPr lang="en-US" sz="1800" dirty="0" smtClean="0"/>
              <a:t>Customers want to comparison shop!</a:t>
            </a:r>
          </a:p>
          <a:p>
            <a:pPr marL="228600" lvl="0" indent="0">
              <a:buNone/>
            </a:pPr>
            <a:endParaRPr lang="en-US" sz="1800" dirty="0" smtClean="0"/>
          </a:p>
          <a:p>
            <a:pPr marL="514350" lvl="0" indent="-285750"/>
            <a:r>
              <a:rPr lang="en-US" sz="1800" dirty="0" smtClean="0"/>
              <a:t>Growing private label buy-in and dominance</a:t>
            </a:r>
          </a:p>
          <a:p>
            <a:pPr marL="468630" lvl="1" indent="0">
              <a:buNone/>
            </a:pPr>
            <a:endParaRPr lang="en-US" sz="1650" dirty="0" smtClean="0"/>
          </a:p>
          <a:p>
            <a:pPr marL="514350" lvl="0" indent="-285750"/>
            <a:r>
              <a:rPr lang="en-US" sz="1800" dirty="0" smtClean="0"/>
              <a:t>Positioning and Product Placement</a:t>
            </a:r>
          </a:p>
          <a:p>
            <a:pPr marL="754380" lvl="1" indent="-285750"/>
            <a:r>
              <a:rPr lang="en-US" sz="1600" dirty="0" smtClean="0"/>
              <a:t>In store placement</a:t>
            </a:r>
          </a:p>
          <a:p>
            <a:pPr marL="994410" lvl="2" indent="-285750"/>
            <a:r>
              <a:rPr lang="en-US" sz="1450" dirty="0" smtClean="0"/>
              <a:t>Aisle caps</a:t>
            </a:r>
          </a:p>
          <a:p>
            <a:pPr marL="994410" lvl="2" indent="-285750"/>
            <a:r>
              <a:rPr lang="en-US" sz="1450" dirty="0" smtClean="0"/>
              <a:t>Place private label near a private label complement when both control segment </a:t>
            </a:r>
          </a:p>
          <a:p>
            <a:pPr marL="994410" lvl="2" indent="-285750"/>
            <a:r>
              <a:rPr lang="en-US" sz="1450" dirty="0" smtClean="0"/>
              <a:t>Place private label near a high margin brand name complement to boost revenue and store brand product sales </a:t>
            </a:r>
            <a:endParaRPr lang="en-US" sz="1450" dirty="0"/>
          </a:p>
          <a:p>
            <a:pPr marL="708660" lvl="2" indent="0">
              <a:buNone/>
            </a:pPr>
            <a:endParaRPr lang="en-US" sz="1450" dirty="0" smtClean="0"/>
          </a:p>
          <a:p>
            <a:pPr marL="754380" lvl="1" indent="-285750"/>
            <a:r>
              <a:rPr lang="en-US" sz="1600" dirty="0" smtClean="0"/>
              <a:t>Digital channels </a:t>
            </a:r>
          </a:p>
          <a:p>
            <a:pPr marL="994410" lvl="2" indent="-285750"/>
            <a:r>
              <a:rPr lang="en-US" sz="1450" dirty="0" smtClean="0"/>
              <a:t>Easy to compare store brand and brand name products</a:t>
            </a:r>
          </a:p>
          <a:p>
            <a:pPr marL="754380" lvl="1" indent="-285750"/>
            <a:endParaRPr lang="en-US" sz="1650" dirty="0" smtClean="0"/>
          </a:p>
          <a:p>
            <a:pPr marL="514350" lvl="0" indent="-285750"/>
            <a:endParaRPr lang="en-US" dirty="0"/>
          </a:p>
        </p:txBody>
      </p:sp>
    </p:spTree>
    <p:extLst>
      <p:ext uri="{BB962C8B-B14F-4D97-AF65-F5344CB8AC3E}">
        <p14:creationId xmlns:p14="http://schemas.microsoft.com/office/powerpoint/2010/main" val="1909768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smtClean="0"/>
              <a:t>What is a Brand Loyalty Index?				</a:t>
            </a:r>
            <a:endParaRPr lang="en-US" dirty="0"/>
          </a:p>
        </p:txBody>
      </p:sp>
      <p:sp>
        <p:nvSpPr>
          <p:cNvPr id="3" name="Text Placeholder 2"/>
          <p:cNvSpPr>
            <a:spLocks noGrp="1"/>
          </p:cNvSpPr>
          <p:nvPr>
            <p:ph type="body" idx="1"/>
          </p:nvPr>
        </p:nvSpPr>
        <p:spPr/>
        <p:txBody>
          <a:bodyPr/>
          <a:lstStyle/>
          <a:p>
            <a:r>
              <a:rPr lang="en-US" dirty="0" smtClean="0"/>
              <a:t>What was the logic behind our brand loyalty index?</a:t>
            </a:r>
            <a:endParaRPr lang="en-US" dirty="0"/>
          </a:p>
        </p:txBody>
      </p:sp>
    </p:spTree>
    <p:extLst>
      <p:ext uri="{BB962C8B-B14F-4D97-AF65-F5344CB8AC3E}">
        <p14:creationId xmlns:p14="http://schemas.microsoft.com/office/powerpoint/2010/main" val="554500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631065" y="127556"/>
            <a:ext cx="7841392" cy="572699"/>
          </a:xfrm>
          <a:prstGeom prst="rect">
            <a:avLst/>
          </a:prstGeom>
        </p:spPr>
        <p:txBody>
          <a:bodyPr lIns="91425" tIns="91425" rIns="91425" bIns="91425" anchor="t" anchorCtr="0">
            <a:noAutofit/>
          </a:bodyPr>
          <a:lstStyle/>
          <a:p>
            <a:pPr algn="ctr">
              <a:spcBef>
                <a:spcPts val="0"/>
              </a:spcBef>
              <a:buNone/>
            </a:pPr>
            <a:r>
              <a:rPr lang="en" dirty="0"/>
              <a:t>Brand Loyalty Index: </a:t>
            </a:r>
            <a:r>
              <a:rPr lang="en" dirty="0" smtClean="0"/>
              <a:t>Pasta</a:t>
            </a:r>
            <a:endParaRPr lang="en" dirty="0"/>
          </a:p>
        </p:txBody>
      </p:sp>
      <p:pic>
        <p:nvPicPr>
          <p:cNvPr id="151" name="Shape 151"/>
          <p:cNvPicPr preferRelativeResize="0"/>
          <p:nvPr/>
        </p:nvPicPr>
        <p:blipFill>
          <a:blip r:embed="rId3">
            <a:alphaModFix/>
          </a:blip>
          <a:stretch>
            <a:fillRect/>
          </a:stretch>
        </p:blipFill>
        <p:spPr>
          <a:xfrm>
            <a:off x="1776867" y="645036"/>
            <a:ext cx="5415468" cy="4502143"/>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065" y="141359"/>
            <a:ext cx="7841392" cy="572699"/>
          </a:xfrm>
        </p:spPr>
        <p:txBody>
          <a:bodyPr/>
          <a:lstStyle/>
          <a:p>
            <a:pPr algn="ctr"/>
            <a:r>
              <a:rPr lang="en-US" dirty="0" smtClean="0"/>
              <a:t>Brand Loyalty Index: Pasta Sauce</a:t>
            </a:r>
            <a:endParaRPr lang="en-US" dirty="0"/>
          </a:p>
        </p:txBody>
      </p:sp>
      <p:pic>
        <p:nvPicPr>
          <p:cNvPr id="4" name="Shape 150"/>
          <p:cNvPicPr preferRelativeResize="0"/>
          <p:nvPr/>
        </p:nvPicPr>
        <p:blipFill>
          <a:blip r:embed="rId2">
            <a:alphaModFix/>
          </a:blip>
          <a:stretch>
            <a:fillRect/>
          </a:stretch>
        </p:blipFill>
        <p:spPr>
          <a:xfrm>
            <a:off x="1736445" y="664042"/>
            <a:ext cx="5552528" cy="4492754"/>
          </a:xfrm>
          <a:prstGeom prst="rect">
            <a:avLst/>
          </a:prstGeom>
          <a:noFill/>
          <a:ln>
            <a:noFill/>
          </a:ln>
        </p:spPr>
      </p:pic>
    </p:spTree>
    <p:extLst>
      <p:ext uri="{BB962C8B-B14F-4D97-AF65-F5344CB8AC3E}">
        <p14:creationId xmlns:p14="http://schemas.microsoft.com/office/powerpoint/2010/main" val="356103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533" y="155162"/>
            <a:ext cx="8205766" cy="572699"/>
          </a:xfrm>
        </p:spPr>
        <p:txBody>
          <a:bodyPr/>
          <a:lstStyle/>
          <a:p>
            <a:pPr lvl="0" algn="ctr"/>
            <a:r>
              <a:rPr lang="en-US" dirty="0" smtClean="0"/>
              <a:t>MDS</a:t>
            </a:r>
            <a:r>
              <a:rPr lang="en" dirty="0" smtClean="0"/>
              <a:t>: </a:t>
            </a:r>
            <a:r>
              <a:rPr lang="en" dirty="0"/>
              <a:t>Pasta and </a:t>
            </a:r>
            <a:r>
              <a:rPr lang="en-US" dirty="0" smtClean="0"/>
              <a:t>P</a:t>
            </a:r>
            <a:r>
              <a:rPr lang="en" dirty="0" smtClean="0"/>
              <a:t>asta Sauce</a:t>
            </a:r>
            <a:endParaRPr lang="en-US" dirty="0"/>
          </a:p>
        </p:txBody>
      </p:sp>
      <p:pic>
        <p:nvPicPr>
          <p:cNvPr id="5" name="Shape 138"/>
          <p:cNvPicPr preferRelativeResize="0"/>
          <p:nvPr/>
        </p:nvPicPr>
        <p:blipFill>
          <a:blip r:embed="rId3">
            <a:alphaModFix/>
          </a:blip>
          <a:stretch>
            <a:fillRect/>
          </a:stretch>
        </p:blipFill>
        <p:spPr>
          <a:xfrm>
            <a:off x="919887" y="879695"/>
            <a:ext cx="7304224" cy="3986524"/>
          </a:xfrm>
          <a:prstGeom prst="rect">
            <a:avLst/>
          </a:prstGeom>
          <a:noFill/>
          <a:ln>
            <a:noFill/>
          </a:ln>
        </p:spPr>
      </p:pic>
    </p:spTree>
    <p:extLst>
      <p:ext uri="{BB962C8B-B14F-4D97-AF65-F5344CB8AC3E}">
        <p14:creationId xmlns:p14="http://schemas.microsoft.com/office/powerpoint/2010/main" val="412620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064" y="306995"/>
            <a:ext cx="7858929" cy="562621"/>
          </a:xfrm>
        </p:spPr>
        <p:txBody>
          <a:bodyPr>
            <a:normAutofit fontScale="90000"/>
          </a:bodyPr>
          <a:lstStyle/>
          <a:p>
            <a:pPr algn="ctr"/>
            <a:r>
              <a:rPr lang="en-US" dirty="0" smtClean="0"/>
              <a:t>Industry Analysis: Market Fragmentation &amp; Buyer Power</a:t>
            </a:r>
            <a:endParaRPr lang="en-US" dirty="0"/>
          </a:p>
        </p:txBody>
      </p:sp>
      <p:pic>
        <p:nvPicPr>
          <p:cNvPr id="4" name="Picture 3" descr="Screen Shot 2015-11-24 at 8.52.03 AM.png"/>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8192" y="988664"/>
            <a:ext cx="7068095" cy="4149287"/>
          </a:xfrm>
          <a:prstGeom prst="rect">
            <a:avLst/>
          </a:prstGeom>
        </p:spPr>
      </p:pic>
    </p:spTree>
    <p:extLst>
      <p:ext uri="{BB962C8B-B14F-4D97-AF65-F5344CB8AC3E}">
        <p14:creationId xmlns:p14="http://schemas.microsoft.com/office/powerpoint/2010/main" val="4197476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631065" y="141359"/>
            <a:ext cx="7841392" cy="572699"/>
          </a:xfrm>
          <a:prstGeom prst="rect">
            <a:avLst/>
          </a:prstGeom>
        </p:spPr>
        <p:txBody>
          <a:bodyPr lIns="91425" tIns="91425" rIns="91425" bIns="91425" anchor="t" anchorCtr="0">
            <a:noAutofit/>
          </a:bodyPr>
          <a:lstStyle/>
          <a:p>
            <a:pPr lvl="0" algn="ctr" rtl="0">
              <a:spcBef>
                <a:spcPts val="0"/>
              </a:spcBef>
              <a:buClr>
                <a:schemeClr val="dk1"/>
              </a:buClr>
              <a:buSzPct val="39285"/>
              <a:buFont typeface="Arial"/>
              <a:buNone/>
            </a:pPr>
            <a:r>
              <a:rPr lang="en" dirty="0"/>
              <a:t>Brand Loyalty Index: </a:t>
            </a:r>
            <a:r>
              <a:rPr lang="en" dirty="0" smtClean="0"/>
              <a:t>Pancake</a:t>
            </a:r>
            <a:r>
              <a:rPr lang="en-US" dirty="0" smtClean="0"/>
              <a:t> Mix</a:t>
            </a:r>
            <a:endParaRPr lang="en" dirty="0"/>
          </a:p>
          <a:p>
            <a:pPr algn="ctr">
              <a:spcBef>
                <a:spcPts val="0"/>
              </a:spcBef>
              <a:buNone/>
            </a:pPr>
            <a:endParaRPr dirty="0"/>
          </a:p>
        </p:txBody>
      </p:sp>
      <p:pic>
        <p:nvPicPr>
          <p:cNvPr id="158" name="Shape 158"/>
          <p:cNvPicPr preferRelativeResize="0"/>
          <p:nvPr/>
        </p:nvPicPr>
        <p:blipFill>
          <a:blip r:embed="rId3">
            <a:alphaModFix/>
          </a:blip>
          <a:stretch>
            <a:fillRect/>
          </a:stretch>
        </p:blipFill>
        <p:spPr>
          <a:xfrm>
            <a:off x="1763075" y="669923"/>
            <a:ext cx="5456883" cy="4485293"/>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065" y="155162"/>
            <a:ext cx="7841392" cy="572699"/>
          </a:xfrm>
        </p:spPr>
        <p:txBody>
          <a:bodyPr/>
          <a:lstStyle/>
          <a:p>
            <a:pPr algn="ctr"/>
            <a:r>
              <a:rPr lang="en-US" dirty="0" smtClean="0"/>
              <a:t>Brand Loyalty Index: Syrup</a:t>
            </a:r>
            <a:endParaRPr lang="en-US" dirty="0"/>
          </a:p>
        </p:txBody>
      </p:sp>
      <p:pic>
        <p:nvPicPr>
          <p:cNvPr id="4" name="Shape 157"/>
          <p:cNvPicPr preferRelativeResize="0"/>
          <p:nvPr/>
        </p:nvPicPr>
        <p:blipFill>
          <a:blip r:embed="rId2">
            <a:alphaModFix/>
          </a:blip>
          <a:stretch>
            <a:fillRect/>
          </a:stretch>
        </p:blipFill>
        <p:spPr>
          <a:xfrm>
            <a:off x="1767033" y="645550"/>
            <a:ext cx="5549557" cy="4486931"/>
          </a:xfrm>
          <a:prstGeom prst="rect">
            <a:avLst/>
          </a:prstGeom>
          <a:noFill/>
          <a:ln>
            <a:noFill/>
          </a:ln>
        </p:spPr>
      </p:pic>
    </p:spTree>
    <p:extLst>
      <p:ext uri="{BB962C8B-B14F-4D97-AF65-F5344CB8AC3E}">
        <p14:creationId xmlns:p14="http://schemas.microsoft.com/office/powerpoint/2010/main" val="2727037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08" y="168957"/>
            <a:ext cx="8205766" cy="572699"/>
          </a:xfrm>
        </p:spPr>
        <p:txBody>
          <a:bodyPr/>
          <a:lstStyle/>
          <a:p>
            <a:pPr algn="ctr"/>
            <a:r>
              <a:rPr lang="en-US" dirty="0" smtClean="0"/>
              <a:t>MDS</a:t>
            </a:r>
            <a:r>
              <a:rPr lang="en" dirty="0" smtClean="0"/>
              <a:t>: </a:t>
            </a:r>
            <a:r>
              <a:rPr lang="en" dirty="0"/>
              <a:t>Pancakes and Syrup</a:t>
            </a:r>
            <a:endParaRPr lang="en-US" dirty="0"/>
          </a:p>
        </p:txBody>
      </p:sp>
      <p:pic>
        <p:nvPicPr>
          <p:cNvPr id="4" name="Shape 144"/>
          <p:cNvPicPr preferRelativeResize="0"/>
          <p:nvPr/>
        </p:nvPicPr>
        <p:blipFill>
          <a:blip r:embed="rId3">
            <a:alphaModFix/>
          </a:blip>
          <a:stretch>
            <a:fillRect/>
          </a:stretch>
        </p:blipFill>
        <p:spPr>
          <a:xfrm>
            <a:off x="1530634" y="816646"/>
            <a:ext cx="6276013" cy="3987474"/>
          </a:xfrm>
          <a:prstGeom prst="rect">
            <a:avLst/>
          </a:prstGeom>
          <a:noFill/>
          <a:ln>
            <a:noFill/>
          </a:ln>
        </p:spPr>
      </p:pic>
    </p:spTree>
    <p:extLst>
      <p:ext uri="{BB962C8B-B14F-4D97-AF65-F5344CB8AC3E}">
        <p14:creationId xmlns:p14="http://schemas.microsoft.com/office/powerpoint/2010/main" val="420863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Insights from Observing Brand Loyalty</a:t>
            </a:r>
            <a:endParaRPr lang="en-US" dirty="0"/>
          </a:p>
        </p:txBody>
      </p:sp>
      <p:sp>
        <p:nvSpPr>
          <p:cNvPr id="3" name="Text Placeholder 2"/>
          <p:cNvSpPr>
            <a:spLocks noGrp="1"/>
          </p:cNvSpPr>
          <p:nvPr>
            <p:ph type="body" idx="13"/>
          </p:nvPr>
        </p:nvSpPr>
        <p:spPr/>
        <p:txBody>
          <a:bodyPr/>
          <a:lstStyle/>
          <a:p>
            <a:r>
              <a:rPr lang="en-US" dirty="0" smtClean="0"/>
              <a:t>Customers tend to more brand loyal in segments where purchasing is less frequent</a:t>
            </a:r>
            <a:endParaRPr lang="en-US" dirty="0"/>
          </a:p>
          <a:p>
            <a:endParaRPr lang="en-US" dirty="0"/>
          </a:p>
          <a:p>
            <a:pPr marL="34290" indent="0">
              <a:buNone/>
            </a:pPr>
            <a:endParaRPr lang="en-US" dirty="0"/>
          </a:p>
        </p:txBody>
      </p:sp>
    </p:spTree>
    <p:extLst>
      <p:ext uri="{BB962C8B-B14F-4D97-AF65-F5344CB8AC3E}">
        <p14:creationId xmlns:p14="http://schemas.microsoft.com/office/powerpoint/2010/main" val="2728515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Effect of Coupons on Brand Adoption</a:t>
            </a:r>
            <a:endParaRPr lang="en-US" dirty="0"/>
          </a:p>
        </p:txBody>
      </p:sp>
      <p:sp>
        <p:nvSpPr>
          <p:cNvPr id="3" name="Text Placeholder 2"/>
          <p:cNvSpPr>
            <a:spLocks noGrp="1"/>
          </p:cNvSpPr>
          <p:nvPr>
            <p:ph type="body" idx="13"/>
          </p:nvPr>
        </p:nvSpPr>
        <p:spPr/>
        <p:txBody>
          <a:bodyPr/>
          <a:lstStyle/>
          <a:p>
            <a:r>
              <a:rPr lang="en-US" dirty="0" smtClean="0"/>
              <a:t>LOGIC BEHIND THIS ANALYSIS?</a:t>
            </a:r>
            <a:endParaRPr lang="en-US" dirty="0"/>
          </a:p>
        </p:txBody>
      </p:sp>
    </p:spTree>
    <p:extLst>
      <p:ext uri="{BB962C8B-B14F-4D97-AF65-F5344CB8AC3E}">
        <p14:creationId xmlns:p14="http://schemas.microsoft.com/office/powerpoint/2010/main" val="4245471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755310" y="182768"/>
            <a:ext cx="7841392" cy="572699"/>
          </a:xfrm>
          <a:prstGeom prst="rect">
            <a:avLst/>
          </a:prstGeom>
        </p:spPr>
        <p:txBody>
          <a:bodyPr lIns="91425" tIns="91425" rIns="91425" bIns="91425" anchor="t" anchorCtr="0">
            <a:noAutofit/>
          </a:bodyPr>
          <a:lstStyle/>
          <a:p>
            <a:pPr algn="ctr">
              <a:spcBef>
                <a:spcPts val="0"/>
              </a:spcBef>
              <a:buNone/>
            </a:pPr>
            <a:r>
              <a:rPr lang="en-US" dirty="0" smtClean="0"/>
              <a:t>Coupon Effect on Pasta Brand Adoption</a:t>
            </a:r>
            <a:endParaRPr lang="en" dirty="0"/>
          </a:p>
        </p:txBody>
      </p:sp>
      <p:pic>
        <p:nvPicPr>
          <p:cNvPr id="164" name="Shape 164"/>
          <p:cNvPicPr preferRelativeResize="0"/>
          <p:nvPr/>
        </p:nvPicPr>
        <p:blipFill>
          <a:blip r:embed="rId3">
            <a:alphaModFix/>
          </a:blip>
          <a:stretch>
            <a:fillRect/>
          </a:stretch>
        </p:blipFill>
        <p:spPr>
          <a:xfrm>
            <a:off x="1928722" y="654050"/>
            <a:ext cx="5097956" cy="44894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065" y="182768"/>
            <a:ext cx="7841392" cy="572699"/>
          </a:xfrm>
        </p:spPr>
        <p:txBody>
          <a:bodyPr>
            <a:normAutofit/>
          </a:bodyPr>
          <a:lstStyle/>
          <a:p>
            <a:pPr algn="ctr"/>
            <a:r>
              <a:rPr lang="en" dirty="0" smtClean="0"/>
              <a:t>Coupon</a:t>
            </a:r>
            <a:r>
              <a:rPr lang="en-US" dirty="0" smtClean="0"/>
              <a:t> Effect</a:t>
            </a:r>
            <a:r>
              <a:rPr lang="en" dirty="0" smtClean="0"/>
              <a:t> </a:t>
            </a:r>
            <a:r>
              <a:rPr lang="en-US" dirty="0" smtClean="0"/>
              <a:t>on Pasta Sauce Brand Adoption</a:t>
            </a:r>
            <a:endParaRPr lang="en-US" dirty="0"/>
          </a:p>
        </p:txBody>
      </p:sp>
      <p:pic>
        <p:nvPicPr>
          <p:cNvPr id="4" name="Shape 165"/>
          <p:cNvPicPr preferRelativeResize="0"/>
          <p:nvPr/>
        </p:nvPicPr>
        <p:blipFill>
          <a:blip r:embed="rId2">
            <a:alphaModFix/>
          </a:blip>
          <a:stretch>
            <a:fillRect/>
          </a:stretch>
        </p:blipFill>
        <p:spPr>
          <a:xfrm>
            <a:off x="766384" y="822602"/>
            <a:ext cx="7613172" cy="4163813"/>
          </a:xfrm>
          <a:prstGeom prst="rect">
            <a:avLst/>
          </a:prstGeom>
          <a:noFill/>
          <a:ln>
            <a:noFill/>
          </a:ln>
        </p:spPr>
      </p:pic>
    </p:spTree>
    <p:extLst>
      <p:ext uri="{BB962C8B-B14F-4D97-AF65-F5344CB8AC3E}">
        <p14:creationId xmlns:p14="http://schemas.microsoft.com/office/powerpoint/2010/main" val="2581052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631065" y="155162"/>
            <a:ext cx="7841392" cy="572699"/>
          </a:xfrm>
          <a:prstGeom prst="rect">
            <a:avLst/>
          </a:prstGeom>
        </p:spPr>
        <p:txBody>
          <a:bodyPr lIns="91425" tIns="91425" rIns="91425" bIns="91425" anchor="t" anchorCtr="0">
            <a:noAutofit/>
          </a:bodyPr>
          <a:lstStyle/>
          <a:p>
            <a:pPr lvl="0" algn="ctr">
              <a:buClr>
                <a:schemeClr val="dk1"/>
              </a:buClr>
              <a:buSzPct val="39285"/>
            </a:pPr>
            <a:r>
              <a:rPr lang="en" dirty="0"/>
              <a:t>Coupon</a:t>
            </a:r>
            <a:r>
              <a:rPr lang="en-US" dirty="0"/>
              <a:t> Effect</a:t>
            </a:r>
            <a:r>
              <a:rPr lang="en" dirty="0"/>
              <a:t> </a:t>
            </a:r>
            <a:r>
              <a:rPr lang="en-US" dirty="0" smtClean="0"/>
              <a:t>on Pancake Mix </a:t>
            </a:r>
            <a:r>
              <a:rPr lang="en-US" dirty="0"/>
              <a:t>Brand Adoption</a:t>
            </a:r>
            <a:endParaRPr dirty="0"/>
          </a:p>
        </p:txBody>
      </p:sp>
      <p:pic>
        <p:nvPicPr>
          <p:cNvPr id="171" name="Shape 171"/>
          <p:cNvPicPr preferRelativeResize="0"/>
          <p:nvPr/>
        </p:nvPicPr>
        <p:blipFill>
          <a:blip r:embed="rId3">
            <a:alphaModFix/>
          </a:blip>
          <a:stretch>
            <a:fillRect/>
          </a:stretch>
        </p:blipFill>
        <p:spPr>
          <a:xfrm>
            <a:off x="1948349" y="686446"/>
            <a:ext cx="5230195" cy="4468126"/>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065" y="127556"/>
            <a:ext cx="7841392" cy="572699"/>
          </a:xfrm>
        </p:spPr>
        <p:txBody>
          <a:bodyPr/>
          <a:lstStyle/>
          <a:p>
            <a:pPr algn="ctr"/>
            <a:r>
              <a:rPr lang="en" dirty="0"/>
              <a:t>Coupon</a:t>
            </a:r>
            <a:r>
              <a:rPr lang="en-US" dirty="0"/>
              <a:t> Effect</a:t>
            </a:r>
            <a:r>
              <a:rPr lang="en" dirty="0"/>
              <a:t> </a:t>
            </a:r>
            <a:r>
              <a:rPr lang="en-US" dirty="0"/>
              <a:t>on </a:t>
            </a:r>
            <a:r>
              <a:rPr lang="en-US" dirty="0" smtClean="0"/>
              <a:t>Syrup </a:t>
            </a:r>
            <a:r>
              <a:rPr lang="en-US" dirty="0"/>
              <a:t>Brand Adoption</a:t>
            </a:r>
          </a:p>
        </p:txBody>
      </p:sp>
      <p:pic>
        <p:nvPicPr>
          <p:cNvPr id="4" name="Shape 172"/>
          <p:cNvPicPr preferRelativeResize="0"/>
          <p:nvPr/>
        </p:nvPicPr>
        <p:blipFill>
          <a:blip r:embed="rId2">
            <a:alphaModFix/>
          </a:blip>
          <a:stretch>
            <a:fillRect/>
          </a:stretch>
        </p:blipFill>
        <p:spPr>
          <a:xfrm>
            <a:off x="1995558" y="606198"/>
            <a:ext cx="5155376" cy="4541161"/>
          </a:xfrm>
          <a:prstGeom prst="rect">
            <a:avLst/>
          </a:prstGeom>
          <a:noFill/>
          <a:ln>
            <a:noFill/>
          </a:ln>
        </p:spPr>
      </p:pic>
    </p:spTree>
    <p:extLst>
      <p:ext uri="{BB962C8B-B14F-4D97-AF65-F5344CB8AC3E}">
        <p14:creationId xmlns:p14="http://schemas.microsoft.com/office/powerpoint/2010/main" val="529581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Insights from Observing Coupon Effect on Brand Adoption</a:t>
            </a:r>
            <a:endParaRPr lang="en-US" dirty="0"/>
          </a:p>
        </p:txBody>
      </p:sp>
      <p:sp>
        <p:nvSpPr>
          <p:cNvPr id="3" name="Text Placeholder 2"/>
          <p:cNvSpPr>
            <a:spLocks noGrp="1"/>
          </p:cNvSpPr>
          <p:nvPr>
            <p:ph type="body" idx="1"/>
          </p:nvPr>
        </p:nvSpPr>
        <p:spPr/>
        <p:txBody>
          <a:bodyPr/>
          <a:lstStyle/>
          <a:p>
            <a:r>
              <a:rPr lang="en-US" dirty="0"/>
              <a:t>What can we conclude/recommend based on this analysis?</a:t>
            </a:r>
          </a:p>
          <a:p>
            <a:pPr marL="34290" indent="0">
              <a:buNone/>
            </a:pPr>
            <a:endParaRPr lang="en-US" dirty="0"/>
          </a:p>
          <a:p>
            <a:endParaRPr lang="en-US" dirty="0"/>
          </a:p>
        </p:txBody>
      </p:sp>
    </p:spTree>
    <p:extLst>
      <p:ext uri="{BB962C8B-B14F-4D97-AF65-F5344CB8AC3E}">
        <p14:creationId xmlns:p14="http://schemas.microsoft.com/office/powerpoint/2010/main" val="362125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631065" y="298505"/>
            <a:ext cx="7841392" cy="572699"/>
          </a:xfrm>
          <a:prstGeom prst="rect">
            <a:avLst/>
          </a:prstGeom>
        </p:spPr>
        <p:txBody>
          <a:bodyPr lIns="91425" tIns="91425" rIns="91425" bIns="91425" anchor="t" anchorCtr="0">
            <a:noAutofit/>
          </a:bodyPr>
          <a:lstStyle/>
          <a:p>
            <a:pPr algn="ctr">
              <a:spcBef>
                <a:spcPts val="0"/>
              </a:spcBef>
              <a:buNone/>
            </a:pPr>
            <a:r>
              <a:rPr lang="en-US" dirty="0" smtClean="0"/>
              <a:t>Challenges in the Food Retail Sector </a:t>
            </a:r>
            <a:endParaRPr lang="en" dirty="0"/>
          </a:p>
        </p:txBody>
      </p:sp>
      <p:sp>
        <p:nvSpPr>
          <p:cNvPr id="57" name="Shape 57"/>
          <p:cNvSpPr txBox="1">
            <a:spLocks noGrp="1"/>
          </p:cNvSpPr>
          <p:nvPr>
            <p:ph type="body" idx="1"/>
          </p:nvPr>
        </p:nvSpPr>
        <p:spPr>
          <a:xfrm>
            <a:off x="682388" y="835011"/>
            <a:ext cx="7790069" cy="5440973"/>
          </a:xfrm>
          <a:prstGeom prst="rect">
            <a:avLst/>
          </a:prstGeom>
        </p:spPr>
        <p:txBody>
          <a:bodyPr lIns="91425" tIns="91425" rIns="91425" bIns="91425" anchor="t" anchorCtr="0">
            <a:noAutofit/>
          </a:bodyPr>
          <a:lstStyle/>
          <a:p>
            <a:pPr>
              <a:buNone/>
            </a:pPr>
            <a:endParaRPr lang="en-US" sz="1800" b="1" u="sng" dirty="0" smtClean="0"/>
          </a:p>
          <a:p>
            <a:pPr>
              <a:buNone/>
            </a:pPr>
            <a:r>
              <a:rPr lang="en-US" sz="1800" b="1" u="sng" dirty="0" smtClean="0"/>
              <a:t>High </a:t>
            </a:r>
            <a:r>
              <a:rPr lang="en-US" sz="1800" b="1" u="sng" dirty="0"/>
              <a:t>Volume, Low Margins</a:t>
            </a:r>
          </a:p>
          <a:p>
            <a:r>
              <a:rPr lang="en-US" sz="1800" dirty="0"/>
              <a:t>On average, consumers take 1.5 trips to the supermarket per week and spend 5.6% of their disposable income on groceries ($6.38B in sales</a:t>
            </a:r>
            <a:r>
              <a:rPr lang="en-US" sz="1800" dirty="0" smtClean="0"/>
              <a:t>)</a:t>
            </a:r>
          </a:p>
          <a:p>
            <a:pPr marL="34290" indent="0">
              <a:buNone/>
            </a:pPr>
            <a:endParaRPr lang="en-US" sz="1800" dirty="0"/>
          </a:p>
          <a:p>
            <a:r>
              <a:rPr lang="en-US" sz="1800" dirty="0"/>
              <a:t>However, profit margins hover around 1-3% </a:t>
            </a:r>
          </a:p>
          <a:p>
            <a:pPr>
              <a:spcBef>
                <a:spcPts val="0"/>
              </a:spcBef>
              <a:buNone/>
            </a:pPr>
            <a:endParaRPr lang="en-US" sz="1800" b="1" u="sng" dirty="0" smtClean="0"/>
          </a:p>
          <a:p>
            <a:pPr>
              <a:spcBef>
                <a:spcPts val="0"/>
              </a:spcBef>
              <a:buNone/>
            </a:pPr>
            <a:r>
              <a:rPr lang="en-US" sz="1800" b="1" u="sng" dirty="0" smtClean="0"/>
              <a:t>Product Assortment Challenge</a:t>
            </a:r>
          </a:p>
          <a:p>
            <a:r>
              <a:rPr lang="en-US" sz="1800" dirty="0" smtClean="0"/>
              <a:t>In 2014, supermarkets carried an average of 42,214 SKU’s</a:t>
            </a:r>
          </a:p>
          <a:p>
            <a:pPr marL="34290" indent="0">
              <a:buNone/>
            </a:pPr>
            <a:endParaRPr lang="en-US" sz="1800" dirty="0" smtClean="0"/>
          </a:p>
          <a:p>
            <a:r>
              <a:rPr lang="en-US" sz="1800" dirty="0" smtClean="0"/>
              <a:t>Retailers must manage shelf space carefully and make strategic delisting decisions to facilitate easier product comparison for consumer</a:t>
            </a:r>
          </a:p>
          <a:p>
            <a:pPr marL="34290" indent="0">
              <a:buNone/>
            </a:pPr>
            <a:endParaRPr lang="en-US" sz="1800" dirty="0" smtClean="0"/>
          </a:p>
          <a:p>
            <a:r>
              <a:rPr lang="en-US" sz="1800" dirty="0" smtClean="0"/>
              <a:t>Removing </a:t>
            </a:r>
            <a:r>
              <a:rPr lang="en-US" sz="1800" dirty="0"/>
              <a:t>too many high-penetration, high</a:t>
            </a:r>
            <a:r>
              <a:rPr lang="en-US" sz="1800" dirty="0" smtClean="0"/>
              <a:t>-frequency </a:t>
            </a:r>
            <a:r>
              <a:rPr lang="en-US" sz="1800" dirty="0"/>
              <a:t>or strong niche brands from store shelves can drive shoppers to the </a:t>
            </a:r>
            <a:r>
              <a:rPr lang="en-US" sz="1800" dirty="0" smtClean="0"/>
              <a:t>competition </a:t>
            </a:r>
            <a:endParaRPr lang="en-US" sz="1800" dirty="0"/>
          </a:p>
          <a:p>
            <a:pPr>
              <a:spcBef>
                <a:spcPts val="0"/>
              </a:spcBef>
              <a:buNone/>
            </a:pPr>
            <a:endParaRPr lang="en-US" sz="1800" dirty="0"/>
          </a:p>
          <a:p>
            <a:pPr>
              <a:spcBef>
                <a:spcPts val="0"/>
              </a:spcBef>
              <a:buNone/>
            </a:pPr>
            <a:r>
              <a:rPr lang="en-US" sz="1200" dirty="0" smtClean="0"/>
              <a:t>(</a:t>
            </a:r>
            <a:r>
              <a:rPr lang="en-US" sz="1200" i="1" dirty="0" smtClean="0"/>
              <a:t>Source: Food Marketing Institute, 2014)</a:t>
            </a:r>
            <a:endParaRPr sz="1200" dirty="0"/>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Introduction to Price Elasticity Models</a:t>
            </a:r>
            <a:endParaRPr lang="en-US" dirty="0"/>
          </a:p>
        </p:txBody>
      </p:sp>
      <p:sp>
        <p:nvSpPr>
          <p:cNvPr id="3" name="Text Placeholder 2"/>
          <p:cNvSpPr>
            <a:spLocks noGrp="1"/>
          </p:cNvSpPr>
          <p:nvPr>
            <p:ph type="body" idx="1"/>
          </p:nvPr>
        </p:nvSpPr>
        <p:spPr/>
        <p:txBody>
          <a:bodyPr/>
          <a:lstStyle/>
          <a:p>
            <a:r>
              <a:rPr lang="en-US" dirty="0" smtClean="0"/>
              <a:t>Let’s introduce the logic before we present our insignificant results</a:t>
            </a:r>
            <a:endParaRPr lang="en-US" dirty="0"/>
          </a:p>
        </p:txBody>
      </p:sp>
    </p:spTree>
    <p:extLst>
      <p:ext uri="{BB962C8B-B14F-4D97-AF65-F5344CB8AC3E}">
        <p14:creationId xmlns:p14="http://schemas.microsoft.com/office/powerpoint/2010/main" val="341488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065" y="251777"/>
            <a:ext cx="7841392" cy="572699"/>
          </a:xfrm>
        </p:spPr>
        <p:txBody>
          <a:bodyPr/>
          <a:lstStyle/>
          <a:p>
            <a:pPr algn="ctr"/>
            <a:r>
              <a:rPr lang="en" dirty="0"/>
              <a:t>Price Elasticity </a:t>
            </a:r>
            <a:r>
              <a:rPr lang="en-US" dirty="0" smtClean="0"/>
              <a:t>Modeling Results</a:t>
            </a:r>
            <a:endParaRPr lang="en-US" dirty="0"/>
          </a:p>
        </p:txBody>
      </p:sp>
      <p:graphicFrame>
        <p:nvGraphicFramePr>
          <p:cNvPr id="5" name="Shape 179"/>
          <p:cNvGraphicFramePr/>
          <p:nvPr>
            <p:extLst>
              <p:ext uri="{D42A27DB-BD31-4B8C-83A1-F6EECF244321}">
                <p14:modId xmlns:p14="http://schemas.microsoft.com/office/powerpoint/2010/main" val="3013034437"/>
              </p:ext>
            </p:extLst>
          </p:nvPr>
        </p:nvGraphicFramePr>
        <p:xfrm>
          <a:off x="1415611" y="1029258"/>
          <a:ext cx="2421831" cy="1856082"/>
        </p:xfrm>
        <a:graphic>
          <a:graphicData uri="http://schemas.openxmlformats.org/drawingml/2006/table">
            <a:tbl>
              <a:tblPr>
                <a:noFill/>
                <a:tableStyleId>{9BAAE18E-7902-4282-871A-56A13135C070}</a:tableStyleId>
              </a:tblPr>
              <a:tblGrid>
                <a:gridCol w="1671404"/>
                <a:gridCol w="750427"/>
              </a:tblGrid>
              <a:tr h="368940">
                <a:tc gridSpan="2">
                  <a:txBody>
                    <a:bodyPr/>
                    <a:lstStyle/>
                    <a:p>
                      <a:pPr lvl="0" algn="ctr" rtl="0">
                        <a:lnSpc>
                          <a:spcPct val="115000"/>
                        </a:lnSpc>
                        <a:spcBef>
                          <a:spcPts val="0"/>
                        </a:spcBef>
                        <a:buNone/>
                      </a:pPr>
                      <a:r>
                        <a:rPr lang="en" sz="1200" dirty="0"/>
                        <a:t>Pasta Sales</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hMerge="1">
                  <a:txBody>
                    <a:bodyPr/>
                    <a:lstStyle/>
                    <a:p>
                      <a:endParaRPr lang="en-US"/>
                    </a:p>
                  </a:txBody>
                  <a:tcPr/>
                </a:tc>
              </a:tr>
              <a:tr h="341366">
                <a:tc>
                  <a:txBody>
                    <a:bodyPr/>
                    <a:lstStyle/>
                    <a:p>
                      <a:pPr lvl="0" rtl="0">
                        <a:spcBef>
                          <a:spcPts val="0"/>
                        </a:spcBef>
                        <a:buNone/>
                      </a:pPr>
                      <a:r>
                        <a:rPr lang="en" sz="1200" dirty="0"/>
                        <a:t>Pasta Price</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rtl="0">
                        <a:spcBef>
                          <a:spcPts val="0"/>
                        </a:spcBef>
                        <a:buNone/>
                      </a:pPr>
                      <a:r>
                        <a:rPr lang="en" sz="1200"/>
                        <a:t>-.45</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341366">
                <a:tc>
                  <a:txBody>
                    <a:bodyPr/>
                    <a:lstStyle/>
                    <a:p>
                      <a:pPr lvl="0" rtl="0">
                        <a:spcBef>
                          <a:spcPts val="0"/>
                        </a:spcBef>
                        <a:buNone/>
                      </a:pPr>
                      <a:r>
                        <a:rPr lang="en" sz="1200" dirty="0"/>
                        <a:t>Pasta Sauce Price</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rtl="0">
                        <a:spcBef>
                          <a:spcPts val="0"/>
                        </a:spcBef>
                        <a:buNone/>
                      </a:pPr>
                      <a:r>
                        <a:rPr lang="en" sz="1200" dirty="0"/>
                        <a:t>-.13</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341366">
                <a:tc>
                  <a:txBody>
                    <a:bodyPr/>
                    <a:lstStyle/>
                    <a:p>
                      <a:pPr lvl="0" rtl="0">
                        <a:spcBef>
                          <a:spcPts val="0"/>
                        </a:spcBef>
                        <a:buNone/>
                      </a:pPr>
                      <a:r>
                        <a:rPr lang="en" sz="1200" dirty="0"/>
                        <a:t>Lag Pasta Sales</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rtl="0">
                        <a:spcBef>
                          <a:spcPts val="0"/>
                        </a:spcBef>
                        <a:buNone/>
                      </a:pPr>
                      <a:r>
                        <a:rPr lang="en" sz="1200" dirty="0"/>
                        <a:t>.06</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341366">
                <a:tc>
                  <a:txBody>
                    <a:bodyPr/>
                    <a:lstStyle/>
                    <a:p>
                      <a:pPr lvl="0" rtl="0">
                        <a:spcBef>
                          <a:spcPts val="0"/>
                        </a:spcBef>
                        <a:buNone/>
                      </a:pPr>
                      <a:r>
                        <a:rPr lang="en" sz="1200"/>
                        <a:t>Pasta Coupon</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rtl="0">
                        <a:spcBef>
                          <a:spcPts val="0"/>
                        </a:spcBef>
                        <a:buNone/>
                      </a:pPr>
                      <a:r>
                        <a:rPr lang="en" sz="1200" dirty="0"/>
                        <a:t>.01</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graphicFrame>
        <p:nvGraphicFramePr>
          <p:cNvPr id="6" name="Shape 180"/>
          <p:cNvGraphicFramePr/>
          <p:nvPr>
            <p:extLst>
              <p:ext uri="{D42A27DB-BD31-4B8C-83A1-F6EECF244321}">
                <p14:modId xmlns:p14="http://schemas.microsoft.com/office/powerpoint/2010/main" val="978821923"/>
              </p:ext>
            </p:extLst>
          </p:nvPr>
        </p:nvGraphicFramePr>
        <p:xfrm>
          <a:off x="4914398" y="1044953"/>
          <a:ext cx="2562181" cy="1856082"/>
        </p:xfrm>
        <a:graphic>
          <a:graphicData uri="http://schemas.openxmlformats.org/drawingml/2006/table">
            <a:tbl>
              <a:tblPr>
                <a:noFill/>
                <a:tableStyleId>{6D6CB0B9-9138-4267-BC85-727AD89EF4A4}</a:tableStyleId>
              </a:tblPr>
              <a:tblGrid>
                <a:gridCol w="1981192"/>
                <a:gridCol w="580989"/>
              </a:tblGrid>
              <a:tr h="387608">
                <a:tc gridSpan="2">
                  <a:txBody>
                    <a:bodyPr/>
                    <a:lstStyle/>
                    <a:p>
                      <a:pPr lvl="0" algn="ctr" rtl="0">
                        <a:lnSpc>
                          <a:spcPct val="115000"/>
                        </a:lnSpc>
                        <a:spcBef>
                          <a:spcPts val="0"/>
                        </a:spcBef>
                        <a:buNone/>
                      </a:pPr>
                      <a:r>
                        <a:rPr lang="en" sz="1200" dirty="0"/>
                        <a:t>Pasta Sauce Sales</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hMerge="1">
                  <a:txBody>
                    <a:bodyPr/>
                    <a:lstStyle/>
                    <a:p>
                      <a:endParaRPr lang="en-US"/>
                    </a:p>
                  </a:txBody>
                  <a:tcPr/>
                </a:tc>
              </a:tr>
              <a:tr h="358639">
                <a:tc>
                  <a:txBody>
                    <a:bodyPr/>
                    <a:lstStyle/>
                    <a:p>
                      <a:pPr lvl="0" rtl="0">
                        <a:spcBef>
                          <a:spcPts val="0"/>
                        </a:spcBef>
                        <a:buNone/>
                      </a:pPr>
                      <a:r>
                        <a:rPr lang="en" sz="1200" dirty="0"/>
                        <a:t>Pasta Sauce Price</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rtl="0">
                        <a:spcBef>
                          <a:spcPts val="0"/>
                        </a:spcBef>
                        <a:buNone/>
                      </a:pPr>
                      <a:r>
                        <a:rPr lang="en" sz="1200" b="1">
                          <a:solidFill>
                            <a:srgbClr val="FF0000"/>
                          </a:solidFill>
                        </a:rPr>
                        <a:t>.52</a:t>
                      </a:r>
                      <a:r>
                        <a:rPr lang="en" sz="1200"/>
                        <a:t> </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358639">
                <a:tc>
                  <a:txBody>
                    <a:bodyPr/>
                    <a:lstStyle/>
                    <a:p>
                      <a:pPr lvl="0" rtl="0">
                        <a:spcBef>
                          <a:spcPts val="0"/>
                        </a:spcBef>
                        <a:buNone/>
                      </a:pPr>
                      <a:r>
                        <a:rPr lang="en" sz="1200" dirty="0"/>
                        <a:t>Pasta Price</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rtl="0">
                        <a:spcBef>
                          <a:spcPts val="0"/>
                        </a:spcBef>
                        <a:buNone/>
                      </a:pPr>
                      <a:r>
                        <a:rPr lang="en" sz="1200"/>
                        <a:t>-1.62</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358639">
                <a:tc>
                  <a:txBody>
                    <a:bodyPr/>
                    <a:lstStyle/>
                    <a:p>
                      <a:pPr lvl="0" rtl="0">
                        <a:spcBef>
                          <a:spcPts val="0"/>
                        </a:spcBef>
                        <a:buNone/>
                      </a:pPr>
                      <a:r>
                        <a:rPr lang="en" sz="1200" dirty="0"/>
                        <a:t>Lag Pasta Sauce Sales</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rtl="0">
                        <a:spcBef>
                          <a:spcPts val="0"/>
                        </a:spcBef>
                        <a:buNone/>
                      </a:pPr>
                      <a:r>
                        <a:rPr lang="en" sz="1200"/>
                        <a:t>.07</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358639">
                <a:tc>
                  <a:txBody>
                    <a:bodyPr/>
                    <a:lstStyle/>
                    <a:p>
                      <a:pPr lvl="0" rtl="0">
                        <a:spcBef>
                          <a:spcPts val="0"/>
                        </a:spcBef>
                        <a:buNone/>
                      </a:pPr>
                      <a:r>
                        <a:rPr lang="en" sz="1200" dirty="0"/>
                        <a:t>Pasta Sauce Coupon</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rtl="0">
                        <a:spcBef>
                          <a:spcPts val="0"/>
                        </a:spcBef>
                        <a:buNone/>
                      </a:pPr>
                      <a:r>
                        <a:rPr lang="en" sz="1200" dirty="0"/>
                        <a:t>.07</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graphicFrame>
        <p:nvGraphicFramePr>
          <p:cNvPr id="7" name="Shape 181"/>
          <p:cNvGraphicFramePr/>
          <p:nvPr>
            <p:extLst>
              <p:ext uri="{D42A27DB-BD31-4B8C-83A1-F6EECF244321}">
                <p14:modId xmlns:p14="http://schemas.microsoft.com/office/powerpoint/2010/main" val="482685411"/>
              </p:ext>
            </p:extLst>
          </p:nvPr>
        </p:nvGraphicFramePr>
        <p:xfrm>
          <a:off x="1401807" y="3024229"/>
          <a:ext cx="2421831" cy="1856082"/>
        </p:xfrm>
        <a:graphic>
          <a:graphicData uri="http://schemas.openxmlformats.org/drawingml/2006/table">
            <a:tbl>
              <a:tblPr>
                <a:noFill/>
                <a:tableStyleId>{1A006A21-7642-4F18-8BA2-2808E6DBD8A8}</a:tableStyleId>
              </a:tblPr>
              <a:tblGrid>
                <a:gridCol w="1978397"/>
                <a:gridCol w="443434"/>
              </a:tblGrid>
              <a:tr h="346109">
                <a:tc gridSpan="2">
                  <a:txBody>
                    <a:bodyPr/>
                    <a:lstStyle/>
                    <a:p>
                      <a:pPr lvl="0" algn="ctr" rtl="0">
                        <a:lnSpc>
                          <a:spcPct val="115000"/>
                        </a:lnSpc>
                        <a:spcBef>
                          <a:spcPts val="0"/>
                        </a:spcBef>
                        <a:buNone/>
                      </a:pPr>
                      <a:r>
                        <a:rPr lang="en" sz="1200" dirty="0"/>
                        <a:t>Pancake Mix Sales</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hMerge="1">
                  <a:txBody>
                    <a:bodyPr/>
                    <a:lstStyle/>
                    <a:p>
                      <a:endParaRPr lang="en-US"/>
                    </a:p>
                  </a:txBody>
                  <a:tcPr/>
                </a:tc>
              </a:tr>
              <a:tr h="320241">
                <a:tc>
                  <a:txBody>
                    <a:bodyPr/>
                    <a:lstStyle/>
                    <a:p>
                      <a:pPr lvl="0" rtl="0">
                        <a:spcBef>
                          <a:spcPts val="0"/>
                        </a:spcBef>
                        <a:buNone/>
                      </a:pPr>
                      <a:r>
                        <a:rPr lang="en" sz="1200" dirty="0"/>
                        <a:t>Pancake Mix Price</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rtl="0">
                        <a:spcBef>
                          <a:spcPts val="0"/>
                        </a:spcBef>
                        <a:buNone/>
                      </a:pPr>
                      <a:r>
                        <a:rPr lang="en" sz="1200" b="1">
                          <a:solidFill>
                            <a:srgbClr val="FF0000"/>
                          </a:solidFill>
                        </a:rPr>
                        <a:t>.93 </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320241">
                <a:tc>
                  <a:txBody>
                    <a:bodyPr/>
                    <a:lstStyle/>
                    <a:p>
                      <a:pPr lvl="0" rtl="0">
                        <a:spcBef>
                          <a:spcPts val="0"/>
                        </a:spcBef>
                        <a:buNone/>
                      </a:pPr>
                      <a:r>
                        <a:rPr lang="en" sz="1200"/>
                        <a:t>Syrup Price</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rtl="0">
                        <a:spcBef>
                          <a:spcPts val="0"/>
                        </a:spcBef>
                        <a:buNone/>
                      </a:pPr>
                      <a:r>
                        <a:rPr lang="en" sz="1200" dirty="0"/>
                        <a:t>-.32</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320241">
                <a:tc>
                  <a:txBody>
                    <a:bodyPr/>
                    <a:lstStyle/>
                    <a:p>
                      <a:pPr lvl="0" rtl="0">
                        <a:spcBef>
                          <a:spcPts val="0"/>
                        </a:spcBef>
                        <a:buNone/>
                      </a:pPr>
                      <a:r>
                        <a:rPr lang="en" sz="1200"/>
                        <a:t>Lag Pancake Mix Sales</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rtl="0">
                        <a:spcBef>
                          <a:spcPts val="0"/>
                        </a:spcBef>
                        <a:buNone/>
                      </a:pPr>
                      <a:r>
                        <a:rPr lang="en" sz="1200" dirty="0"/>
                        <a:t>.10</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320241">
                <a:tc>
                  <a:txBody>
                    <a:bodyPr/>
                    <a:lstStyle/>
                    <a:p>
                      <a:pPr lvl="0" rtl="0">
                        <a:spcBef>
                          <a:spcPts val="0"/>
                        </a:spcBef>
                        <a:buNone/>
                      </a:pPr>
                      <a:r>
                        <a:rPr lang="en" sz="1200"/>
                        <a:t>Pancake Mix Coupon</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rtl="0">
                        <a:spcBef>
                          <a:spcPts val="0"/>
                        </a:spcBef>
                        <a:buNone/>
                      </a:pPr>
                      <a:r>
                        <a:rPr lang="en" sz="1200" dirty="0"/>
                        <a:t>.09</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graphicFrame>
        <p:nvGraphicFramePr>
          <p:cNvPr id="8" name="Shape 182"/>
          <p:cNvGraphicFramePr/>
          <p:nvPr>
            <p:extLst>
              <p:ext uri="{D42A27DB-BD31-4B8C-83A1-F6EECF244321}">
                <p14:modId xmlns:p14="http://schemas.microsoft.com/office/powerpoint/2010/main" val="860037941"/>
              </p:ext>
            </p:extLst>
          </p:nvPr>
        </p:nvGraphicFramePr>
        <p:xfrm>
          <a:off x="4928202" y="3029110"/>
          <a:ext cx="2562181" cy="1856082"/>
        </p:xfrm>
        <a:graphic>
          <a:graphicData uri="http://schemas.openxmlformats.org/drawingml/2006/table">
            <a:tbl>
              <a:tblPr>
                <a:noFill/>
                <a:tableStyleId>{974707C4-04A5-46A5-9615-8A5DBFCEAF01}</a:tableStyleId>
              </a:tblPr>
              <a:tblGrid>
                <a:gridCol w="1768266"/>
                <a:gridCol w="793915"/>
              </a:tblGrid>
              <a:tr h="332205">
                <a:tc gridSpan="2">
                  <a:txBody>
                    <a:bodyPr/>
                    <a:lstStyle/>
                    <a:p>
                      <a:pPr lvl="0" algn="ctr" rtl="0">
                        <a:lnSpc>
                          <a:spcPct val="115000"/>
                        </a:lnSpc>
                        <a:spcBef>
                          <a:spcPts val="0"/>
                        </a:spcBef>
                        <a:buNone/>
                      </a:pPr>
                      <a:r>
                        <a:rPr lang="en" sz="1200" dirty="0"/>
                        <a:t>Syrup Sales</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hMerge="1">
                  <a:txBody>
                    <a:bodyPr/>
                    <a:lstStyle/>
                    <a:p>
                      <a:endParaRPr lang="en-US"/>
                    </a:p>
                  </a:txBody>
                  <a:tcPr/>
                </a:tc>
              </a:tr>
              <a:tr h="323717">
                <a:tc>
                  <a:txBody>
                    <a:bodyPr/>
                    <a:lstStyle/>
                    <a:p>
                      <a:pPr lvl="0" rtl="0">
                        <a:spcBef>
                          <a:spcPts val="0"/>
                        </a:spcBef>
                        <a:buNone/>
                      </a:pPr>
                      <a:r>
                        <a:rPr lang="en" sz="1200"/>
                        <a:t>Syrup Price</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rtl="0">
                        <a:spcBef>
                          <a:spcPts val="0"/>
                        </a:spcBef>
                        <a:buNone/>
                      </a:pPr>
                      <a:r>
                        <a:rPr lang="en" sz="1200"/>
                        <a:t>-.62</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323717">
                <a:tc>
                  <a:txBody>
                    <a:bodyPr/>
                    <a:lstStyle/>
                    <a:p>
                      <a:pPr lvl="0" rtl="0">
                        <a:spcBef>
                          <a:spcPts val="0"/>
                        </a:spcBef>
                        <a:buNone/>
                      </a:pPr>
                      <a:r>
                        <a:rPr lang="en" sz="1200"/>
                        <a:t>Pancake Mix Price</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rtl="0">
                        <a:spcBef>
                          <a:spcPts val="0"/>
                        </a:spcBef>
                        <a:buNone/>
                      </a:pPr>
                      <a:r>
                        <a:rPr lang="en" sz="1200"/>
                        <a:t>-.04</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323717">
                <a:tc>
                  <a:txBody>
                    <a:bodyPr/>
                    <a:lstStyle/>
                    <a:p>
                      <a:pPr lvl="0" rtl="0">
                        <a:spcBef>
                          <a:spcPts val="0"/>
                        </a:spcBef>
                        <a:buNone/>
                      </a:pPr>
                      <a:r>
                        <a:rPr lang="en" sz="1200"/>
                        <a:t>Lag Syrup Sales</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rtl="0">
                        <a:spcBef>
                          <a:spcPts val="0"/>
                        </a:spcBef>
                        <a:buNone/>
                      </a:pPr>
                      <a:r>
                        <a:rPr lang="en" sz="1200"/>
                        <a:t>.05</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323717">
                <a:tc>
                  <a:txBody>
                    <a:bodyPr/>
                    <a:lstStyle/>
                    <a:p>
                      <a:pPr lvl="0" rtl="0">
                        <a:spcBef>
                          <a:spcPts val="0"/>
                        </a:spcBef>
                        <a:buNone/>
                      </a:pPr>
                      <a:r>
                        <a:rPr lang="en" sz="1200"/>
                        <a:t>Syrup Coupon</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rtl="0">
                        <a:spcBef>
                          <a:spcPts val="0"/>
                        </a:spcBef>
                        <a:buNone/>
                      </a:pPr>
                      <a:r>
                        <a:rPr lang="en" sz="1200" dirty="0"/>
                        <a:t>.07</a:t>
                      </a:r>
                    </a:p>
                  </a:txBody>
                  <a:tcPr marL="68575" marR="68575" marT="91425" marB="91425">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graphicFrame>
        <p:nvGraphicFramePr>
          <p:cNvPr id="3" name="Diagram 2"/>
          <p:cNvGraphicFramePr/>
          <p:nvPr>
            <p:extLst>
              <p:ext uri="{D42A27DB-BD31-4B8C-83A1-F6EECF244321}">
                <p14:modId xmlns:p14="http://schemas.microsoft.com/office/powerpoint/2010/main" val="3052923708"/>
              </p:ext>
            </p:extLst>
          </p:nvPr>
        </p:nvGraphicFramePr>
        <p:xfrm>
          <a:off x="3831059" y="1542574"/>
          <a:ext cx="1090297" cy="1083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p:cNvGraphicFramePr/>
          <p:nvPr>
            <p:extLst>
              <p:ext uri="{D42A27DB-BD31-4B8C-83A1-F6EECF244321}">
                <p14:modId xmlns:p14="http://schemas.microsoft.com/office/powerpoint/2010/main" val="2573705695"/>
              </p:ext>
            </p:extLst>
          </p:nvPr>
        </p:nvGraphicFramePr>
        <p:xfrm>
          <a:off x="3839147" y="3455780"/>
          <a:ext cx="1090297" cy="10838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4061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9" name="Shape 189"/>
          <p:cNvPicPr preferRelativeResize="0"/>
          <p:nvPr/>
        </p:nvPicPr>
        <p:blipFill>
          <a:blip r:embed="rId3">
            <a:alphaModFix/>
          </a:blip>
          <a:stretch>
            <a:fillRect/>
          </a:stretch>
        </p:blipFill>
        <p:spPr>
          <a:xfrm>
            <a:off x="676439" y="724417"/>
            <a:ext cx="7813554" cy="4419083"/>
          </a:xfrm>
          <a:prstGeom prst="rect">
            <a:avLst/>
          </a:prstGeom>
          <a:noFill/>
          <a:ln>
            <a:noFill/>
          </a:ln>
        </p:spPr>
      </p:pic>
      <p:sp>
        <p:nvSpPr>
          <p:cNvPr id="190" name="Shape 190"/>
          <p:cNvSpPr txBox="1"/>
          <p:nvPr/>
        </p:nvSpPr>
        <p:spPr>
          <a:xfrm>
            <a:off x="270700" y="379000"/>
            <a:ext cx="3281100" cy="378900"/>
          </a:xfrm>
          <a:prstGeom prst="rect">
            <a:avLst/>
          </a:prstGeom>
          <a:noFill/>
          <a:ln>
            <a:noFill/>
          </a:ln>
        </p:spPr>
        <p:txBody>
          <a:bodyPr lIns="91425" tIns="91425" rIns="91425" bIns="91425" anchor="t" anchorCtr="0">
            <a:noAutofit/>
          </a:bodyPr>
          <a:lstStyle/>
          <a:p>
            <a:pPr>
              <a:spcBef>
                <a:spcPts val="0"/>
              </a:spcBef>
              <a:buNone/>
            </a:pPr>
            <a:endParaRPr/>
          </a:p>
        </p:txBody>
      </p:sp>
      <p:sp>
        <p:nvSpPr>
          <p:cNvPr id="191" name="Shape 191"/>
          <p:cNvSpPr txBox="1">
            <a:spLocks noGrp="1"/>
          </p:cNvSpPr>
          <p:nvPr>
            <p:ph type="title"/>
          </p:nvPr>
        </p:nvSpPr>
        <p:spPr>
          <a:xfrm>
            <a:off x="648829" y="141359"/>
            <a:ext cx="7854970" cy="572699"/>
          </a:xfrm>
          <a:prstGeom prst="rect">
            <a:avLst/>
          </a:prstGeom>
        </p:spPr>
        <p:txBody>
          <a:bodyPr lIns="91425" tIns="91425" rIns="91425" bIns="91425" anchor="t" anchorCtr="0">
            <a:noAutofit/>
          </a:bodyPr>
          <a:lstStyle/>
          <a:p>
            <a:pPr lvl="0" algn="ctr" rtl="0">
              <a:spcBef>
                <a:spcPts val="0"/>
              </a:spcBef>
              <a:buClr>
                <a:schemeClr val="dk1"/>
              </a:buClr>
              <a:buSzPct val="39285"/>
              <a:buFont typeface="Arial"/>
              <a:buNone/>
            </a:pPr>
            <a:r>
              <a:rPr lang="en-US" dirty="0" smtClean="0"/>
              <a:t>Exploring Statistical Insignificance</a:t>
            </a:r>
            <a:endParaRPr lang="en" dirty="0"/>
          </a:p>
        </p:txBody>
      </p:sp>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870" y="141350"/>
            <a:ext cx="7841392" cy="572699"/>
          </a:xfrm>
        </p:spPr>
        <p:txBody>
          <a:bodyPr/>
          <a:lstStyle/>
          <a:p>
            <a:pPr algn="ctr"/>
            <a:r>
              <a:rPr lang="en-US" dirty="0"/>
              <a:t>Exploring Statistical Insignificance</a:t>
            </a:r>
          </a:p>
        </p:txBody>
      </p:sp>
      <p:pic>
        <p:nvPicPr>
          <p:cNvPr id="4" name="Shape 188"/>
          <p:cNvPicPr preferRelativeResize="0"/>
          <p:nvPr/>
        </p:nvPicPr>
        <p:blipFill>
          <a:blip r:embed="rId2">
            <a:alphaModFix/>
          </a:blip>
          <a:stretch>
            <a:fillRect/>
          </a:stretch>
        </p:blipFill>
        <p:spPr>
          <a:xfrm>
            <a:off x="619108" y="667585"/>
            <a:ext cx="7870886" cy="4510982"/>
          </a:xfrm>
          <a:prstGeom prst="rect">
            <a:avLst/>
          </a:prstGeom>
          <a:noFill/>
          <a:ln>
            <a:noFill/>
          </a:ln>
        </p:spPr>
      </p:pic>
    </p:spTree>
    <p:extLst>
      <p:ext uri="{BB962C8B-B14F-4D97-AF65-F5344CB8AC3E}">
        <p14:creationId xmlns:p14="http://schemas.microsoft.com/office/powerpoint/2010/main" val="4172313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Search for Instrument Variables</a:t>
            </a:r>
            <a:endParaRPr lang="en-US" dirty="0"/>
          </a:p>
        </p:txBody>
      </p:sp>
      <p:sp>
        <p:nvSpPr>
          <p:cNvPr id="4" name="Shape 198"/>
          <p:cNvSpPr txBox="1">
            <a:spLocks noGrp="1"/>
          </p:cNvSpPr>
          <p:nvPr>
            <p:ph type="body" idx="1"/>
          </p:nvPr>
        </p:nvSpPr>
        <p:spPr>
          <a:prstGeom prst="rect">
            <a:avLst/>
          </a:prstGeom>
        </p:spPr>
        <p:txBody>
          <a:bodyPr lIns="91425" tIns="91425" rIns="91425" bIns="91425" anchor="t" anchorCtr="0">
            <a:noAutofit/>
          </a:bodyPr>
          <a:lstStyle/>
          <a:p>
            <a:pPr marL="514350" lvl="0" indent="-285750" rtl="0">
              <a:spcBef>
                <a:spcPts val="0"/>
              </a:spcBef>
              <a:spcAft>
                <a:spcPts val="0"/>
              </a:spcAft>
              <a:buFont typeface="Arial" panose="020B0604020202020204" pitchFamily="34" charset="0"/>
              <a:buChar char="•"/>
            </a:pPr>
            <a:r>
              <a:rPr lang="en" sz="1800" dirty="0"/>
              <a:t>Used to predict causal </a:t>
            </a:r>
            <a:r>
              <a:rPr lang="en" sz="1800" dirty="0" smtClean="0"/>
              <a:t>relationships</a:t>
            </a:r>
            <a:r>
              <a:rPr lang="en-US" sz="1800" dirty="0" smtClean="0"/>
              <a:t> when</a:t>
            </a:r>
            <a:r>
              <a:rPr lang="en" sz="1800" dirty="0" smtClean="0"/>
              <a:t> </a:t>
            </a:r>
            <a:r>
              <a:rPr lang="en" sz="1800" dirty="0"/>
              <a:t>a treatment is not successfully delivered to every unit in a randomized model experiment</a:t>
            </a:r>
          </a:p>
          <a:p>
            <a:pPr marL="971550" lvl="1" indent="-285750" rtl="0">
              <a:spcBef>
                <a:spcPts val="0"/>
              </a:spcBef>
              <a:spcAft>
                <a:spcPts val="0"/>
              </a:spcAft>
              <a:buFont typeface="Arial" panose="020B0604020202020204" pitchFamily="34" charset="0"/>
              <a:buChar char="•"/>
            </a:pPr>
            <a:r>
              <a:rPr lang="en" sz="1800" dirty="0"/>
              <a:t>Unexpected positive values with respect to price of pancake mix and pasta sauce</a:t>
            </a:r>
          </a:p>
          <a:p>
            <a:pPr marL="514350" lvl="0" indent="-285750" rtl="0">
              <a:spcBef>
                <a:spcPts val="0"/>
              </a:spcBef>
              <a:spcAft>
                <a:spcPts val="0"/>
              </a:spcAft>
              <a:buFont typeface="Arial" panose="020B0604020202020204" pitchFamily="34" charset="0"/>
              <a:buChar char="•"/>
            </a:pPr>
            <a:r>
              <a:rPr lang="en" sz="1800" dirty="0"/>
              <a:t>The errors are correlated to price (independent) and sales (dependent)</a:t>
            </a:r>
          </a:p>
          <a:p>
            <a:pPr marL="514350" lvl="0" indent="-285750" rtl="0">
              <a:spcBef>
                <a:spcPts val="0"/>
              </a:spcBef>
              <a:spcAft>
                <a:spcPts val="0"/>
              </a:spcAft>
              <a:buFont typeface="Arial" panose="020B0604020202020204" pitchFamily="34" charset="0"/>
              <a:buChar char="•"/>
            </a:pPr>
            <a:r>
              <a:rPr lang="en" sz="1800" dirty="0"/>
              <a:t>Instrumental variable is used to uncorrelated error with an endogenous variable</a:t>
            </a:r>
          </a:p>
          <a:p>
            <a:pPr marL="971550" lvl="1" indent="-285750" rtl="0">
              <a:spcBef>
                <a:spcPts val="0"/>
              </a:spcBef>
              <a:spcAft>
                <a:spcPts val="0"/>
              </a:spcAft>
              <a:buFont typeface="Arial" panose="020B0604020202020204" pitchFamily="34" charset="0"/>
              <a:buChar char="•"/>
            </a:pPr>
            <a:r>
              <a:rPr lang="en" sz="1800" dirty="0"/>
              <a:t>Endogenous variable needs to affect price but not sales</a:t>
            </a:r>
          </a:p>
          <a:p>
            <a:pPr marL="971550" lvl="1" indent="-285750" rtl="0">
              <a:spcBef>
                <a:spcPts val="0"/>
              </a:spcBef>
              <a:spcAft>
                <a:spcPts val="0"/>
              </a:spcAft>
              <a:buFont typeface="Arial" panose="020B0604020202020204" pitchFamily="34" charset="0"/>
              <a:buChar char="•"/>
            </a:pPr>
            <a:r>
              <a:rPr lang="en" sz="1800" dirty="0"/>
              <a:t>Idealy, the price of ingredients in the product (tomatoes in pasta sauce)</a:t>
            </a:r>
          </a:p>
          <a:p>
            <a:pPr marL="514350" lvl="0" indent="-285750" rtl="0">
              <a:spcBef>
                <a:spcPts val="0"/>
              </a:spcBef>
              <a:spcAft>
                <a:spcPts val="0"/>
              </a:spcAft>
              <a:buFont typeface="Arial" panose="020B0604020202020204" pitchFamily="34" charset="0"/>
              <a:buChar char="•"/>
            </a:pPr>
            <a:r>
              <a:rPr lang="en" sz="1800" dirty="0"/>
              <a:t>Without weekly data ingredient prices could not be tracked</a:t>
            </a:r>
          </a:p>
          <a:p>
            <a:pPr marL="971550" lvl="1" indent="-285750" rtl="0">
              <a:spcBef>
                <a:spcPts val="0"/>
              </a:spcBef>
              <a:spcAft>
                <a:spcPts val="0"/>
              </a:spcAft>
              <a:buFont typeface="Arial" panose="020B0604020202020204" pitchFamily="34" charset="0"/>
              <a:buChar char="•"/>
            </a:pPr>
            <a:r>
              <a:rPr lang="en" sz="1800" dirty="0"/>
              <a:t>Lag of sales was used. Found to be insignificant</a:t>
            </a:r>
          </a:p>
          <a:p>
            <a:pPr marL="971550" lvl="1" indent="-285750" rtl="0">
              <a:spcBef>
                <a:spcPts val="0"/>
              </a:spcBef>
              <a:spcAft>
                <a:spcPts val="0"/>
              </a:spcAft>
              <a:buFont typeface="Arial" panose="020B0604020202020204" pitchFamily="34" charset="0"/>
              <a:buChar char="•"/>
            </a:pPr>
            <a:r>
              <a:rPr lang="en" sz="1800" dirty="0"/>
              <a:t>Lag of coupon was used. Found to be insignificant</a:t>
            </a:r>
          </a:p>
          <a:p>
            <a:pPr marL="457200" lvl="0" indent="0" rtl="0">
              <a:spcBef>
                <a:spcPts val="0"/>
              </a:spcBef>
              <a:buNone/>
            </a:pPr>
            <a:endParaRPr sz="1800" dirty="0"/>
          </a:p>
          <a:p>
            <a:pPr lvl="0">
              <a:spcBef>
                <a:spcPts val="0"/>
              </a:spcBef>
              <a:buNone/>
            </a:pPr>
            <a:endParaRPr sz="1800" dirty="0"/>
          </a:p>
        </p:txBody>
      </p:sp>
    </p:spTree>
    <p:extLst>
      <p:ext uri="{BB962C8B-B14F-4D97-AF65-F5344CB8AC3E}">
        <p14:creationId xmlns:p14="http://schemas.microsoft.com/office/powerpoint/2010/main" val="142886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Final Recommendations</a:t>
            </a:r>
            <a:endParaRPr lang="en-US" dirty="0"/>
          </a:p>
        </p:txBody>
      </p:sp>
      <p:sp>
        <p:nvSpPr>
          <p:cNvPr id="3" name="Text Placeholder 2"/>
          <p:cNvSpPr>
            <a:spLocks noGrp="1"/>
          </p:cNvSpPr>
          <p:nvPr>
            <p:ph type="body" idx="1"/>
          </p:nvPr>
        </p:nvSpPr>
        <p:spPr>
          <a:xfrm>
            <a:off x="631065" y="1152474"/>
            <a:ext cx="7952218" cy="3799087"/>
          </a:xfrm>
        </p:spPr>
        <p:txBody>
          <a:bodyPr>
            <a:noAutofit/>
          </a:bodyPr>
          <a:lstStyle/>
          <a:p>
            <a:r>
              <a:rPr lang="en-US" sz="1800" dirty="0" smtClean="0"/>
              <a:t>Product</a:t>
            </a:r>
          </a:p>
          <a:p>
            <a:pPr lvl="1"/>
            <a:r>
              <a:rPr lang="en-US" sz="1650" dirty="0" smtClean="0"/>
              <a:t>Private vs. branded</a:t>
            </a:r>
            <a:endParaRPr lang="en-US" sz="1650" dirty="0" smtClean="0"/>
          </a:p>
          <a:p>
            <a:r>
              <a:rPr lang="en-US" sz="1800" dirty="0" smtClean="0"/>
              <a:t>Price</a:t>
            </a:r>
          </a:p>
          <a:p>
            <a:pPr lvl="1"/>
            <a:r>
              <a:rPr lang="en-US" sz="1600" dirty="0" smtClean="0"/>
              <a:t>Optimize high margin priced products to generate high revenue</a:t>
            </a:r>
          </a:p>
          <a:p>
            <a:pPr lvl="1"/>
            <a:r>
              <a:rPr lang="en-US" sz="1600" dirty="0"/>
              <a:t>Ensure that the private label is priced to maximize quantity sold and </a:t>
            </a:r>
            <a:r>
              <a:rPr lang="en-US" sz="1600" dirty="0" smtClean="0"/>
              <a:t>profits</a:t>
            </a:r>
            <a:endParaRPr lang="en-US" sz="1800" dirty="0" smtClean="0"/>
          </a:p>
          <a:p>
            <a:r>
              <a:rPr lang="en-US" sz="1800" dirty="0" smtClean="0"/>
              <a:t>Promotion</a:t>
            </a:r>
          </a:p>
          <a:p>
            <a:pPr marL="514350" lvl="0" indent="-285750">
              <a:lnSpc>
                <a:spcPct val="100000"/>
              </a:lnSpc>
            </a:pPr>
            <a:r>
              <a:rPr lang="en-US" sz="1600" dirty="0" smtClean="0"/>
              <a:t>Run </a:t>
            </a:r>
            <a:r>
              <a:rPr lang="en-US" sz="1600" dirty="0"/>
              <a:t>alternating </a:t>
            </a:r>
            <a:r>
              <a:rPr lang="en-US" sz="1600" dirty="0" smtClean="0"/>
              <a:t>and bundled coupon campaigns</a:t>
            </a:r>
          </a:p>
          <a:p>
            <a:pPr marL="514350" lvl="0" indent="-285750">
              <a:lnSpc>
                <a:spcPct val="100000"/>
              </a:lnSpc>
            </a:pPr>
            <a:r>
              <a:rPr lang="en-US" sz="1600" dirty="0" smtClean="0"/>
              <a:t>Encourage </a:t>
            </a:r>
            <a:r>
              <a:rPr lang="en-US" sz="1600" dirty="0"/>
              <a:t>in store taste tests to boost first time product use of high margin </a:t>
            </a:r>
            <a:r>
              <a:rPr lang="en-US" sz="1600" dirty="0" smtClean="0"/>
              <a:t>products</a:t>
            </a:r>
            <a:endParaRPr lang="en-US" sz="1800" dirty="0" smtClean="0"/>
          </a:p>
          <a:p>
            <a:r>
              <a:rPr lang="en-US" sz="1800" dirty="0" smtClean="0"/>
              <a:t>Placement and Stocking</a:t>
            </a:r>
          </a:p>
          <a:p>
            <a:pPr lvl="1"/>
            <a:r>
              <a:rPr lang="en-US" sz="1800" dirty="0" smtClean="0"/>
              <a:t>Position complementary goods with high margins close to private label goods </a:t>
            </a:r>
          </a:p>
          <a:p>
            <a:pPr lvl="1"/>
            <a:r>
              <a:rPr lang="en-US" sz="1800" dirty="0" smtClean="0"/>
              <a:t>Optimize shelf space, and back stock based on brands that preform the best</a:t>
            </a:r>
          </a:p>
          <a:p>
            <a:pPr marL="34290" indent="0">
              <a:buNone/>
            </a:pPr>
            <a:endParaRPr lang="en-US" sz="1800" dirty="0"/>
          </a:p>
        </p:txBody>
      </p:sp>
    </p:spTree>
    <p:extLst>
      <p:ext uri="{BB962C8B-B14F-4D97-AF65-F5344CB8AC3E}">
        <p14:creationId xmlns:p14="http://schemas.microsoft.com/office/powerpoint/2010/main" val="56881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01248"/>
            <a:ext cx="8520599" cy="841800"/>
          </a:xfrm>
        </p:spPr>
        <p:txBody>
          <a:bodyPr/>
          <a:lstStyle/>
          <a:p>
            <a:r>
              <a:rPr lang="en-US" dirty="0" smtClean="0"/>
              <a:t>Questions?</a:t>
            </a:r>
            <a:endParaRPr lang="en-US" dirty="0"/>
          </a:p>
        </p:txBody>
      </p:sp>
      <p:pic>
        <p:nvPicPr>
          <p:cNvPr id="4" name="Picture 3" descr="resized_kevin-hart-meme-generator-i-would-take-questions-but-the-way-my-presentation-is-set-up-f1cfd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977" y="1366531"/>
            <a:ext cx="4735070" cy="3355981"/>
          </a:xfrm>
          <a:prstGeom prst="rect">
            <a:avLst/>
          </a:prstGeom>
        </p:spPr>
      </p:pic>
    </p:spTree>
    <p:extLst>
      <p:ext uri="{BB962C8B-B14F-4D97-AF65-F5344CB8AC3E}">
        <p14:creationId xmlns:p14="http://schemas.microsoft.com/office/powerpoint/2010/main" val="1968413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prstGeom prst="rect">
            <a:avLst/>
          </a:prstGeom>
        </p:spPr>
        <p:txBody>
          <a:bodyPr lIns="91425" tIns="91425" rIns="91425" bIns="91425" anchor="ctr" anchorCtr="0">
            <a:noAutofit/>
          </a:bodyPr>
          <a:lstStyle/>
          <a:p>
            <a:pPr>
              <a:spcBef>
                <a:spcPts val="0"/>
              </a:spcBef>
              <a:buNone/>
            </a:pPr>
            <a:r>
              <a:rPr lang="en"/>
              <a:t>Summary of Findings</a:t>
            </a:r>
          </a:p>
        </p:txBody>
      </p:sp>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234" y="239316"/>
            <a:ext cx="7337660" cy="857250"/>
          </a:xfrm>
        </p:spPr>
        <p:txBody>
          <a:bodyPr/>
          <a:lstStyle/>
          <a:p>
            <a:r>
              <a:rPr lang="en" dirty="0"/>
              <a:t>Pasta and Pasta Sauce</a:t>
            </a:r>
            <a:endParaRPr lang="en-US" dirty="0"/>
          </a:p>
        </p:txBody>
      </p:sp>
      <p:sp>
        <p:nvSpPr>
          <p:cNvPr id="3" name="Content Placeholder 2"/>
          <p:cNvSpPr>
            <a:spLocks noGrp="1"/>
          </p:cNvSpPr>
          <p:nvPr>
            <p:ph idx="1"/>
          </p:nvPr>
        </p:nvSpPr>
        <p:spPr>
          <a:xfrm>
            <a:off x="664233" y="1232298"/>
            <a:ext cx="7927675" cy="3396853"/>
          </a:xfrm>
        </p:spPr>
        <p:txBody>
          <a:bodyPr>
            <a:noAutofit/>
          </a:bodyPr>
          <a:lstStyle/>
          <a:p>
            <a:pPr marL="514350" lvl="0" indent="-285750">
              <a:spcBef>
                <a:spcPts val="0"/>
              </a:spcBef>
            </a:pPr>
            <a:r>
              <a:rPr lang="en-US" sz="1800" dirty="0"/>
              <a:t>Frequently purchased, but there is little brand name loyalty in the category aside from a few key players</a:t>
            </a:r>
          </a:p>
          <a:p>
            <a:pPr marL="971550" lvl="1" indent="-285750">
              <a:spcBef>
                <a:spcPts val="0"/>
              </a:spcBef>
            </a:pPr>
            <a:r>
              <a:rPr lang="en-US" sz="1800" dirty="0"/>
              <a:t>Overall fragmented market</a:t>
            </a:r>
          </a:p>
          <a:p>
            <a:pPr marL="971550" lvl="1" indent="-285750">
              <a:spcBef>
                <a:spcPts val="0"/>
              </a:spcBef>
            </a:pPr>
            <a:r>
              <a:rPr lang="en-US" sz="1800" dirty="0"/>
              <a:t>Once in consideration set, purchased without much thought</a:t>
            </a:r>
          </a:p>
          <a:p>
            <a:pPr marL="1428750" lvl="2" indent="-285750">
              <a:spcBef>
                <a:spcPts val="0"/>
              </a:spcBef>
            </a:pPr>
            <a:r>
              <a:rPr lang="en-US" sz="1800" dirty="0"/>
              <a:t>Provides room for coupon use to boost sales of high margin or new products</a:t>
            </a:r>
          </a:p>
          <a:p>
            <a:pPr marL="514350" lvl="0" indent="-285750">
              <a:spcBef>
                <a:spcPts val="0"/>
              </a:spcBef>
            </a:pPr>
            <a:r>
              <a:rPr lang="en-US" sz="1800" dirty="0"/>
              <a:t>Private label pasta makes up the majority of sales with 64% market share</a:t>
            </a:r>
          </a:p>
          <a:p>
            <a:pPr marL="971550" lvl="1" indent="-285750">
              <a:spcBef>
                <a:spcPts val="0"/>
              </a:spcBef>
            </a:pPr>
            <a:r>
              <a:rPr lang="en-US" sz="1800" dirty="0"/>
              <a:t>i.e. consumers are not brand sensitive, but price sensitive, in the pasta market</a:t>
            </a:r>
          </a:p>
          <a:p>
            <a:pPr marL="971550" lvl="1" indent="-285750">
              <a:spcBef>
                <a:spcPts val="0"/>
              </a:spcBef>
            </a:pPr>
            <a:r>
              <a:rPr lang="en-US" sz="1800" dirty="0"/>
              <a:t>Often purchased with name brand sauce</a:t>
            </a:r>
          </a:p>
          <a:p>
            <a:pPr marL="514350" lvl="0" indent="-285750">
              <a:spcBef>
                <a:spcPts val="0"/>
              </a:spcBef>
            </a:pPr>
            <a:r>
              <a:rPr lang="en-US" sz="1800" dirty="0"/>
              <a:t>Ragu and Prego combined hold 80% of the market for pasta sauces</a:t>
            </a:r>
          </a:p>
          <a:p>
            <a:pPr marL="971550" lvl="1" indent="-285750">
              <a:spcBef>
                <a:spcPts val="0"/>
              </a:spcBef>
            </a:pPr>
            <a:r>
              <a:rPr lang="en-US" sz="1800" dirty="0"/>
              <a:t>i.e. consumers are more concerned with brand name in the pasta sauce market</a:t>
            </a:r>
          </a:p>
          <a:p>
            <a:pPr marL="1428750" lvl="2" indent="-285750">
              <a:spcBef>
                <a:spcPts val="0"/>
              </a:spcBef>
            </a:pPr>
            <a:r>
              <a:rPr lang="en-US" sz="1800" dirty="0"/>
              <a:t>Feelings of nostalgia </a:t>
            </a:r>
          </a:p>
          <a:p>
            <a:pPr marL="1428750" lvl="2" indent="-285750">
              <a:spcBef>
                <a:spcPts val="0"/>
              </a:spcBef>
            </a:pPr>
            <a:r>
              <a:rPr lang="en-US" sz="1800" dirty="0"/>
              <a:t>Consumers believe “pasta sauce makes the pasta”</a:t>
            </a:r>
          </a:p>
          <a:p>
            <a:pPr lvl="0">
              <a:spcBef>
                <a:spcPts val="0"/>
              </a:spcBef>
              <a:buNone/>
            </a:pPr>
            <a:endParaRPr lang="en-US" sz="1800" dirty="0"/>
          </a:p>
          <a:p>
            <a:pPr>
              <a:spcBef>
                <a:spcPts val="0"/>
              </a:spcBef>
              <a:buNone/>
            </a:pPr>
            <a:endParaRPr lang="en-US" sz="1800" dirty="0"/>
          </a:p>
        </p:txBody>
      </p:sp>
    </p:spTree>
    <p:extLst>
      <p:ext uri="{BB962C8B-B14F-4D97-AF65-F5344CB8AC3E}">
        <p14:creationId xmlns:p14="http://schemas.microsoft.com/office/powerpoint/2010/main" val="318981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355" y="239316"/>
            <a:ext cx="7363539" cy="857250"/>
          </a:xfrm>
        </p:spPr>
        <p:txBody>
          <a:bodyPr/>
          <a:lstStyle/>
          <a:p>
            <a:r>
              <a:rPr lang="en" dirty="0"/>
              <a:t>Pancakes and Syrup</a:t>
            </a:r>
            <a:endParaRPr lang="en-US" dirty="0"/>
          </a:p>
        </p:txBody>
      </p:sp>
      <p:sp>
        <p:nvSpPr>
          <p:cNvPr id="3" name="Content Placeholder 2"/>
          <p:cNvSpPr>
            <a:spLocks noGrp="1"/>
          </p:cNvSpPr>
          <p:nvPr>
            <p:ph idx="1"/>
          </p:nvPr>
        </p:nvSpPr>
        <p:spPr>
          <a:xfrm>
            <a:off x="638355" y="1232298"/>
            <a:ext cx="7850037" cy="3396853"/>
          </a:xfrm>
        </p:spPr>
        <p:txBody>
          <a:bodyPr>
            <a:normAutofit/>
          </a:bodyPr>
          <a:lstStyle/>
          <a:p>
            <a:pPr marL="514350" lvl="0" indent="-285750">
              <a:spcBef>
                <a:spcPts val="0"/>
              </a:spcBef>
            </a:pPr>
            <a:r>
              <a:rPr lang="en-US" sz="1800" dirty="0"/>
              <a:t>Less frequent purchases but higher brand loyalty</a:t>
            </a:r>
          </a:p>
          <a:p>
            <a:pPr marL="971550" lvl="1" indent="-285750">
              <a:spcBef>
                <a:spcPts val="0"/>
              </a:spcBef>
              <a:buSzPct val="100000"/>
            </a:pPr>
            <a:r>
              <a:rPr lang="en-US" sz="1800" dirty="0"/>
              <a:t>More brand affiliation in the pancake mix category than syrup</a:t>
            </a:r>
          </a:p>
          <a:p>
            <a:pPr marL="971550" lvl="1" indent="-285750">
              <a:spcBef>
                <a:spcPts val="0"/>
              </a:spcBef>
              <a:buSzPct val="100000"/>
            </a:pPr>
            <a:r>
              <a:rPr lang="en-US" sz="1800" dirty="0"/>
              <a:t>Possibly for special occasions such as weekend family breakfast</a:t>
            </a:r>
          </a:p>
          <a:p>
            <a:pPr marL="514350" lvl="0" indent="-285750">
              <a:spcBef>
                <a:spcPts val="0"/>
              </a:spcBef>
            </a:pPr>
            <a:r>
              <a:rPr lang="en-US" sz="1800" dirty="0"/>
              <a:t>Aunt Jemima  holds 35% of the pancake mix market followed by the private label with 30%</a:t>
            </a:r>
          </a:p>
          <a:p>
            <a:pPr marL="971550" lvl="1" indent="-285750">
              <a:spcBef>
                <a:spcPts val="0"/>
              </a:spcBef>
            </a:pPr>
            <a:r>
              <a:rPr lang="en-US" sz="1800" dirty="0"/>
              <a:t>Consumers are more attached to a brand name pancake mix</a:t>
            </a:r>
          </a:p>
          <a:p>
            <a:pPr marL="514350" lvl="0" indent="-285750">
              <a:spcBef>
                <a:spcPts val="0"/>
              </a:spcBef>
            </a:pPr>
            <a:r>
              <a:rPr lang="en-US" sz="1800" dirty="0"/>
              <a:t>The private label is the leader in the syrup market with 40% market share followed by Aunt Jemima with 20%</a:t>
            </a:r>
          </a:p>
          <a:p>
            <a:pPr marL="971550" lvl="1" indent="-285750">
              <a:spcBef>
                <a:spcPts val="0"/>
              </a:spcBef>
            </a:pPr>
            <a:r>
              <a:rPr lang="en-US" sz="1800" dirty="0"/>
              <a:t>Consumers are less concerned with brand name syrup</a:t>
            </a:r>
          </a:p>
          <a:p>
            <a:pPr marL="514350" lvl="0" indent="-285750">
              <a:spcBef>
                <a:spcPts val="0"/>
              </a:spcBef>
            </a:pPr>
            <a:r>
              <a:rPr lang="en-US" sz="1800" dirty="0"/>
              <a:t>Pancake mix and syrup of either the private label of Aunt Jemima are commonly purchased with a compliment of the same brand or together</a:t>
            </a:r>
          </a:p>
          <a:p>
            <a:pPr marL="285750" lvl="0" indent="-285750">
              <a:spcBef>
                <a:spcPts val="0"/>
              </a:spcBef>
            </a:pPr>
            <a:endParaRPr lang="en-US" sz="1800" dirty="0"/>
          </a:p>
          <a:p>
            <a:pPr marL="971550" lvl="1" indent="-285750">
              <a:spcBef>
                <a:spcPts val="0"/>
              </a:spcBef>
            </a:pPr>
            <a:endParaRPr lang="en-US" sz="1800" dirty="0"/>
          </a:p>
          <a:p>
            <a:pPr marL="285750" lvl="0" indent="-285750">
              <a:spcBef>
                <a:spcPts val="0"/>
              </a:spcBef>
            </a:pPr>
            <a:endParaRPr lang="en-US" sz="1800" dirty="0"/>
          </a:p>
          <a:p>
            <a:endParaRPr lang="en-US" sz="1800" dirty="0"/>
          </a:p>
        </p:txBody>
      </p:sp>
    </p:spTree>
    <p:extLst>
      <p:ext uri="{BB962C8B-B14F-4D97-AF65-F5344CB8AC3E}">
        <p14:creationId xmlns:p14="http://schemas.microsoft.com/office/powerpoint/2010/main" val="174616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31065" y="221523"/>
            <a:ext cx="7841392" cy="572699"/>
          </a:xfrm>
          <a:prstGeom prst="rect">
            <a:avLst/>
          </a:prstGeom>
        </p:spPr>
        <p:txBody>
          <a:bodyPr lIns="91425" tIns="91425" rIns="91425" bIns="91425" anchor="t" anchorCtr="0">
            <a:noAutofit/>
          </a:bodyPr>
          <a:lstStyle/>
          <a:p>
            <a:pPr algn="ctr">
              <a:spcBef>
                <a:spcPts val="0"/>
              </a:spcBef>
              <a:buNone/>
            </a:pPr>
            <a:r>
              <a:rPr lang="en-US" dirty="0" smtClean="0"/>
              <a:t>Opportunities in the Food Retail Sector</a:t>
            </a:r>
            <a:endParaRPr lang="en" dirty="0"/>
          </a:p>
        </p:txBody>
      </p:sp>
      <p:sp>
        <p:nvSpPr>
          <p:cNvPr id="63" name="Shape 63"/>
          <p:cNvSpPr txBox="1">
            <a:spLocks noGrp="1"/>
          </p:cNvSpPr>
          <p:nvPr>
            <p:ph type="body" idx="1"/>
          </p:nvPr>
        </p:nvSpPr>
        <p:spPr>
          <a:xfrm>
            <a:off x="631065" y="820024"/>
            <a:ext cx="7841392" cy="4213049"/>
          </a:xfrm>
          <a:prstGeom prst="rect">
            <a:avLst/>
          </a:prstGeom>
        </p:spPr>
        <p:txBody>
          <a:bodyPr lIns="91425" tIns="91425" rIns="91425" bIns="91425" anchor="t" anchorCtr="0">
            <a:noAutofit/>
          </a:bodyPr>
          <a:lstStyle/>
          <a:p>
            <a:pPr marL="0" lvl="0" indent="0" rtl="0">
              <a:spcBef>
                <a:spcPts val="0"/>
              </a:spcBef>
              <a:buNone/>
            </a:pPr>
            <a:r>
              <a:rPr lang="en-US" sz="1800" b="1" u="sng" dirty="0" smtClean="0"/>
              <a:t>New Distribution Channels: </a:t>
            </a:r>
            <a:r>
              <a:rPr lang="en-US" sz="1800" i="1" u="sng" dirty="0" smtClean="0"/>
              <a:t>On-Demand Grocery Delivery </a:t>
            </a:r>
          </a:p>
          <a:p>
            <a:pPr marL="285750" indent="-285750"/>
            <a:r>
              <a:rPr lang="en-US" sz="1800" dirty="0" smtClean="0"/>
              <a:t>Services such as </a:t>
            </a:r>
            <a:r>
              <a:rPr lang="en-US" sz="1800" dirty="0" err="1" smtClean="0"/>
              <a:t>Instacart</a:t>
            </a:r>
            <a:r>
              <a:rPr lang="en-US" sz="1800" dirty="0" smtClean="0"/>
              <a:t>, </a:t>
            </a:r>
            <a:r>
              <a:rPr lang="en-US" sz="1800" dirty="0" err="1" smtClean="0"/>
              <a:t>FreshDirect</a:t>
            </a:r>
            <a:r>
              <a:rPr lang="en-US" sz="1800" dirty="0" smtClean="0"/>
              <a:t>, and </a:t>
            </a:r>
            <a:r>
              <a:rPr lang="en-US" sz="1800" dirty="0" err="1" smtClean="0"/>
              <a:t>Postmates</a:t>
            </a:r>
            <a:r>
              <a:rPr lang="en-US" sz="1800" dirty="0" smtClean="0"/>
              <a:t> have raised over $372M in funding with nearly 40% raised in 2014</a:t>
            </a:r>
          </a:p>
          <a:p>
            <a:pPr marL="0" indent="0">
              <a:buNone/>
            </a:pPr>
            <a:endParaRPr lang="en-US" sz="1800" dirty="0" smtClean="0"/>
          </a:p>
          <a:p>
            <a:pPr marL="285750" indent="-285750"/>
            <a:r>
              <a:rPr lang="en-US" sz="1800" dirty="0" smtClean="0"/>
              <a:t>Retailers can capitalize on new distribution channels by digitally promoting lower priced, higher margin products to price sensitive consumers</a:t>
            </a:r>
            <a:endParaRPr lang="en-US" sz="1800" u="sng" dirty="0" smtClean="0"/>
          </a:p>
          <a:p>
            <a:pPr marL="0" lvl="0" indent="0" rtl="0">
              <a:spcBef>
                <a:spcPts val="0"/>
              </a:spcBef>
              <a:buNone/>
            </a:pPr>
            <a:endParaRPr lang="en-US" sz="1800" u="sng" dirty="0" smtClean="0"/>
          </a:p>
          <a:p>
            <a:pPr marL="0" indent="0">
              <a:buNone/>
            </a:pPr>
            <a:r>
              <a:rPr lang="en-US" sz="1800" b="1" u="sng" dirty="0" smtClean="0"/>
              <a:t>High Margin Substitute Products: </a:t>
            </a:r>
            <a:r>
              <a:rPr lang="en-US" sz="1800" i="1" u="sng" dirty="0" smtClean="0"/>
              <a:t>Private-Label Perceptions</a:t>
            </a:r>
          </a:p>
          <a:p>
            <a:pPr marL="285750" indent="-285750"/>
            <a:r>
              <a:rPr lang="en-US" sz="1800" dirty="0" smtClean="0"/>
              <a:t>Private label sales represent 17.5% of the market for US Retailers </a:t>
            </a:r>
          </a:p>
          <a:p>
            <a:pPr marL="0" indent="0">
              <a:buNone/>
            </a:pPr>
            <a:endParaRPr lang="en-US" sz="1800" dirty="0" smtClean="0"/>
          </a:p>
          <a:p>
            <a:pPr marL="285750" indent="-285750"/>
            <a:r>
              <a:rPr lang="en-US" sz="1800" dirty="0" smtClean="0"/>
              <a:t>Globally, 59% of consumers indicated they would buy more private label if a larger variety of products were available </a:t>
            </a:r>
          </a:p>
          <a:p>
            <a:pPr marL="0" indent="0">
              <a:buNone/>
            </a:pPr>
            <a:endParaRPr lang="en-US" sz="1800" dirty="0" smtClean="0"/>
          </a:p>
          <a:p>
            <a:pPr marL="285750" indent="-285750"/>
            <a:r>
              <a:rPr lang="en-US" sz="1800" dirty="0" smtClean="0"/>
              <a:t>However, growth has been stagnant – private label share only increased by 1.3 percentage points between 2009 – 2013</a:t>
            </a:r>
          </a:p>
          <a:p>
            <a:pPr marL="0" indent="0">
              <a:buNone/>
            </a:pPr>
            <a:endParaRPr sz="1800" b="1" dirty="0"/>
          </a:p>
          <a:p>
            <a:pPr>
              <a:buNone/>
            </a:pPr>
            <a:r>
              <a:rPr lang="en-US" sz="1200" dirty="0"/>
              <a:t>(</a:t>
            </a:r>
            <a:r>
              <a:rPr lang="en-US" sz="1200" i="1" dirty="0"/>
              <a:t>Source: </a:t>
            </a:r>
            <a:r>
              <a:rPr lang="en-US" sz="1200" i="1" dirty="0" smtClean="0"/>
              <a:t>Nielsen Private Label Report, 2014)</a:t>
            </a:r>
            <a:endParaRPr lang="en-US" sz="1200" dirty="0"/>
          </a:p>
          <a:p>
            <a:pPr>
              <a:spcBef>
                <a:spcPts val="0"/>
              </a:spcBef>
              <a:buNone/>
            </a:pPr>
            <a:endParaRPr sz="1800" dirty="0"/>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981" y="239316"/>
            <a:ext cx="7354913" cy="857250"/>
          </a:xfrm>
        </p:spPr>
        <p:txBody>
          <a:bodyPr/>
          <a:lstStyle/>
          <a:p>
            <a:r>
              <a:rPr lang="en-US" dirty="0" smtClean="0"/>
              <a:t>Overall</a:t>
            </a:r>
            <a:endParaRPr lang="en-US" dirty="0"/>
          </a:p>
        </p:txBody>
      </p:sp>
      <p:sp>
        <p:nvSpPr>
          <p:cNvPr id="3" name="Content Placeholder 2"/>
          <p:cNvSpPr>
            <a:spLocks noGrp="1"/>
          </p:cNvSpPr>
          <p:nvPr>
            <p:ph idx="1"/>
          </p:nvPr>
        </p:nvSpPr>
        <p:spPr>
          <a:xfrm>
            <a:off x="646981" y="1240925"/>
            <a:ext cx="7858664" cy="3396853"/>
          </a:xfrm>
        </p:spPr>
        <p:txBody>
          <a:bodyPr>
            <a:normAutofit/>
          </a:bodyPr>
          <a:lstStyle/>
          <a:p>
            <a:pPr marL="514350" lvl="0" indent="-285750">
              <a:spcBef>
                <a:spcPts val="0"/>
              </a:spcBef>
            </a:pPr>
            <a:r>
              <a:rPr lang="en-US" sz="1800" dirty="0"/>
              <a:t>Customers are price sensitive in the commodity space, as such effective pricing drives sales</a:t>
            </a:r>
          </a:p>
          <a:p>
            <a:pPr marL="971550" lvl="1" indent="-285750">
              <a:spcBef>
                <a:spcPts val="0"/>
              </a:spcBef>
            </a:pPr>
            <a:r>
              <a:rPr lang="en-US" sz="1800" dirty="0"/>
              <a:t>Highest “brand loyalty” to private label</a:t>
            </a:r>
          </a:p>
          <a:p>
            <a:pPr marL="971550" lvl="1" indent="-285750">
              <a:spcBef>
                <a:spcPts val="0"/>
              </a:spcBef>
            </a:pPr>
            <a:r>
              <a:rPr lang="en-US" sz="1800" dirty="0"/>
              <a:t>Sales are negatively impacted by an increase in price</a:t>
            </a:r>
          </a:p>
          <a:p>
            <a:pPr marL="514350" lvl="0" indent="-285750">
              <a:spcBef>
                <a:spcPts val="0"/>
              </a:spcBef>
            </a:pPr>
            <a:r>
              <a:rPr lang="en-US" sz="1800" dirty="0"/>
              <a:t>Commodity products operate in highly fragmented spaces</a:t>
            </a:r>
          </a:p>
          <a:p>
            <a:pPr marL="971550" lvl="1" indent="-285750">
              <a:spcBef>
                <a:spcPts val="0"/>
              </a:spcBef>
            </a:pPr>
            <a:r>
              <a:rPr lang="en-US" sz="1800" dirty="0"/>
              <a:t>Placement on shelves is key in driving sales of high margin products</a:t>
            </a:r>
          </a:p>
          <a:p>
            <a:pPr marL="514350" lvl="0" indent="-285750">
              <a:spcBef>
                <a:spcPts val="0"/>
              </a:spcBef>
            </a:pPr>
            <a:r>
              <a:rPr lang="en-US" sz="1800" dirty="0"/>
              <a:t>Coupons can increase brand usage, especially for smaller brands</a:t>
            </a:r>
          </a:p>
          <a:p>
            <a:pPr marL="971550" lvl="1" indent="-285750">
              <a:spcBef>
                <a:spcPts val="0"/>
              </a:spcBef>
            </a:pPr>
            <a:r>
              <a:rPr lang="en-US" sz="1800" dirty="0"/>
              <a:t>Hopes of turning one time opportunity shoppers into brand loyal repeat buyers</a:t>
            </a:r>
          </a:p>
          <a:p>
            <a:pPr marL="971550" lvl="1" indent="-285750">
              <a:spcBef>
                <a:spcPts val="0"/>
              </a:spcBef>
            </a:pPr>
            <a:r>
              <a:rPr lang="en-US" sz="1800" dirty="0"/>
              <a:t>Can be leveraged to promote sales of high margin or private label products based on sales goals </a:t>
            </a:r>
          </a:p>
          <a:p>
            <a:pPr lvl="0">
              <a:spcBef>
                <a:spcPts val="0"/>
              </a:spcBef>
              <a:spcAft>
                <a:spcPts val="0"/>
              </a:spcAft>
            </a:pPr>
            <a:endParaRPr lang="en-US" sz="1800" dirty="0"/>
          </a:p>
          <a:p>
            <a:endParaRPr lang="en-US" sz="1800" dirty="0"/>
          </a:p>
        </p:txBody>
      </p:sp>
    </p:spTree>
    <p:extLst>
      <p:ext uri="{BB962C8B-B14F-4D97-AF65-F5344CB8AC3E}">
        <p14:creationId xmlns:p14="http://schemas.microsoft.com/office/powerpoint/2010/main" val="350931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prstGeom prst="rect">
            <a:avLst/>
          </a:prstGeom>
        </p:spPr>
        <p:txBody>
          <a:bodyPr lIns="91425" tIns="91425" rIns="91425" bIns="91425" anchor="ctr" anchorCtr="0">
            <a:noAutofit/>
          </a:bodyPr>
          <a:lstStyle/>
          <a:p>
            <a:pPr>
              <a:spcBef>
                <a:spcPts val="0"/>
              </a:spcBef>
              <a:buNone/>
            </a:pPr>
            <a:r>
              <a:rPr lang="en"/>
              <a:t>Recommendations</a:t>
            </a:r>
          </a:p>
        </p:txBody>
      </p:sp>
    </p:spTree>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981" y="239316"/>
            <a:ext cx="7354913" cy="857250"/>
          </a:xfrm>
        </p:spPr>
        <p:txBody>
          <a:bodyPr/>
          <a:lstStyle/>
          <a:p>
            <a:r>
              <a:rPr lang="en-US" dirty="0" smtClean="0"/>
              <a:t>To the Manager…</a:t>
            </a:r>
            <a:endParaRPr lang="en-US" dirty="0"/>
          </a:p>
        </p:txBody>
      </p:sp>
      <p:sp>
        <p:nvSpPr>
          <p:cNvPr id="3" name="Content Placeholder 2"/>
          <p:cNvSpPr>
            <a:spLocks noGrp="1"/>
          </p:cNvSpPr>
          <p:nvPr>
            <p:ph idx="1"/>
          </p:nvPr>
        </p:nvSpPr>
        <p:spPr>
          <a:xfrm>
            <a:off x="646981" y="1096566"/>
            <a:ext cx="7970808" cy="3532585"/>
          </a:xfrm>
        </p:spPr>
        <p:txBody>
          <a:bodyPr>
            <a:noAutofit/>
          </a:bodyPr>
          <a:lstStyle/>
          <a:p>
            <a:pPr marL="514350" lvl="0" indent="-285750">
              <a:lnSpc>
                <a:spcPct val="100000"/>
              </a:lnSpc>
              <a:spcBef>
                <a:spcPts val="0"/>
              </a:spcBef>
            </a:pPr>
            <a:r>
              <a:rPr lang="en-US" sz="1800" dirty="0"/>
              <a:t>Pricing</a:t>
            </a:r>
          </a:p>
          <a:p>
            <a:pPr marL="971550" lvl="1" indent="-285750">
              <a:lnSpc>
                <a:spcPct val="100000"/>
              </a:lnSpc>
              <a:spcBef>
                <a:spcPts val="0"/>
              </a:spcBef>
            </a:pPr>
            <a:r>
              <a:rPr lang="en-US" sz="1800" dirty="0"/>
              <a:t>Ensure that the private label is priced to maximize quantity sold and profits</a:t>
            </a:r>
          </a:p>
          <a:p>
            <a:pPr marL="514350" lvl="0" indent="-285750">
              <a:lnSpc>
                <a:spcPct val="100000"/>
              </a:lnSpc>
              <a:spcBef>
                <a:spcPts val="0"/>
              </a:spcBef>
            </a:pPr>
            <a:r>
              <a:rPr lang="en-US" sz="1800" dirty="0"/>
              <a:t>Placement and Stocking</a:t>
            </a:r>
          </a:p>
          <a:p>
            <a:pPr marL="971550" lvl="1" indent="-285750">
              <a:lnSpc>
                <a:spcPct val="100000"/>
              </a:lnSpc>
              <a:spcBef>
                <a:spcPts val="0"/>
              </a:spcBef>
            </a:pPr>
            <a:r>
              <a:rPr lang="en-US" sz="1800" dirty="0"/>
              <a:t>Position </a:t>
            </a:r>
            <a:r>
              <a:rPr lang="en-US" sz="1800" dirty="0" smtClean="0"/>
              <a:t>complementary </a:t>
            </a:r>
            <a:r>
              <a:rPr lang="en-US" sz="1800" dirty="0"/>
              <a:t>goods with high margins close to private label to encourage purchase</a:t>
            </a:r>
          </a:p>
          <a:p>
            <a:pPr marL="1428750" lvl="2" indent="-285750">
              <a:lnSpc>
                <a:spcPct val="100000"/>
              </a:lnSpc>
              <a:spcBef>
                <a:spcPts val="0"/>
              </a:spcBef>
            </a:pPr>
            <a:r>
              <a:rPr lang="en-US" sz="1800" dirty="0"/>
              <a:t>i.e. high margin Ragu pasta sauce near well selling private label pasta to boost sales of both</a:t>
            </a:r>
          </a:p>
          <a:p>
            <a:pPr marL="971550" lvl="1" indent="-285750">
              <a:lnSpc>
                <a:spcPct val="100000"/>
              </a:lnSpc>
              <a:spcBef>
                <a:spcPts val="0"/>
              </a:spcBef>
            </a:pPr>
            <a:r>
              <a:rPr lang="en-US" sz="1800" dirty="0"/>
              <a:t>Optimize shelf space based on brands that perform the best</a:t>
            </a:r>
          </a:p>
          <a:p>
            <a:pPr marL="1428750" lvl="2" indent="-285750">
              <a:lnSpc>
                <a:spcPct val="100000"/>
              </a:lnSpc>
              <a:spcBef>
                <a:spcPts val="0"/>
              </a:spcBef>
            </a:pPr>
            <a:r>
              <a:rPr lang="en-US" sz="1800" dirty="0" err="1"/>
              <a:t>i.e</a:t>
            </a:r>
            <a:r>
              <a:rPr lang="en-US" sz="1800" dirty="0"/>
              <a:t> Aunt Jemima at eye level, Maple Grove on the lowest shelf</a:t>
            </a:r>
          </a:p>
          <a:p>
            <a:pPr marL="971550" lvl="1" indent="-285750">
              <a:lnSpc>
                <a:spcPct val="100000"/>
              </a:lnSpc>
              <a:spcBef>
                <a:spcPts val="0"/>
              </a:spcBef>
            </a:pPr>
            <a:r>
              <a:rPr lang="en-US" sz="1800" dirty="0"/>
              <a:t>Determine optimal volume of back stock to reduce shortages of top selling brands with high margins</a:t>
            </a:r>
          </a:p>
          <a:p>
            <a:pPr lvl="0">
              <a:spcBef>
                <a:spcPts val="0"/>
              </a:spcBef>
              <a:buClr>
                <a:schemeClr val="dk1"/>
              </a:buClr>
              <a:buSzPct val="91666"/>
              <a:buNone/>
            </a:pPr>
            <a:r>
              <a:rPr lang="en-US" sz="1800" dirty="0" smtClean="0"/>
              <a:t> </a:t>
            </a:r>
            <a:endParaRPr lang="en-US" sz="1800" dirty="0"/>
          </a:p>
          <a:p>
            <a:pPr lvl="0">
              <a:spcBef>
                <a:spcPts val="0"/>
              </a:spcBef>
              <a:buClr>
                <a:schemeClr val="dk1"/>
              </a:buClr>
              <a:buSzPct val="91666"/>
              <a:buNone/>
            </a:pPr>
            <a:r>
              <a:rPr lang="en-US" sz="1800" dirty="0">
                <a:solidFill>
                  <a:schemeClr val="dk1"/>
                </a:solidFill>
              </a:rPr>
              <a:t> </a:t>
            </a:r>
          </a:p>
          <a:p>
            <a:pPr lvl="0">
              <a:lnSpc>
                <a:spcPct val="115000"/>
              </a:lnSpc>
              <a:spcBef>
                <a:spcPts val="0"/>
              </a:spcBef>
              <a:spcAft>
                <a:spcPts val="1600"/>
              </a:spcAft>
              <a:buNone/>
            </a:pPr>
            <a:endParaRPr lang="en-US" sz="1800" dirty="0"/>
          </a:p>
          <a:p>
            <a:pPr>
              <a:spcBef>
                <a:spcPts val="0"/>
              </a:spcBef>
              <a:buNone/>
            </a:pPr>
            <a:endParaRPr lang="en-US" sz="1800" dirty="0"/>
          </a:p>
          <a:p>
            <a:endParaRPr lang="en-US" sz="1800" dirty="0"/>
          </a:p>
        </p:txBody>
      </p:sp>
    </p:spTree>
    <p:extLst>
      <p:ext uri="{BB962C8B-B14F-4D97-AF65-F5344CB8AC3E}">
        <p14:creationId xmlns:p14="http://schemas.microsoft.com/office/powerpoint/2010/main" val="62868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981" y="239316"/>
            <a:ext cx="7354913" cy="857250"/>
          </a:xfrm>
        </p:spPr>
        <p:txBody>
          <a:bodyPr/>
          <a:lstStyle/>
          <a:p>
            <a:r>
              <a:rPr lang="en-US" dirty="0" smtClean="0"/>
              <a:t>To the Manager Continued…</a:t>
            </a:r>
            <a:endParaRPr lang="en-US" dirty="0"/>
          </a:p>
        </p:txBody>
      </p:sp>
      <p:sp>
        <p:nvSpPr>
          <p:cNvPr id="3" name="Content Placeholder 2"/>
          <p:cNvSpPr>
            <a:spLocks noGrp="1"/>
          </p:cNvSpPr>
          <p:nvPr>
            <p:ph idx="1"/>
          </p:nvPr>
        </p:nvSpPr>
        <p:spPr>
          <a:xfrm>
            <a:off x="646981" y="1232298"/>
            <a:ext cx="7354913" cy="3396853"/>
          </a:xfrm>
        </p:spPr>
        <p:txBody>
          <a:bodyPr/>
          <a:lstStyle/>
          <a:p>
            <a:pPr marL="514350" lvl="0" indent="-285750">
              <a:lnSpc>
                <a:spcPct val="100000"/>
              </a:lnSpc>
              <a:spcBef>
                <a:spcPts val="0"/>
              </a:spcBef>
            </a:pPr>
            <a:r>
              <a:rPr lang="en-US" sz="1800" dirty="0"/>
              <a:t>Promotions</a:t>
            </a:r>
          </a:p>
          <a:p>
            <a:pPr marL="971550" lvl="1" indent="-285750">
              <a:lnSpc>
                <a:spcPct val="100000"/>
              </a:lnSpc>
              <a:spcBef>
                <a:spcPts val="0"/>
              </a:spcBef>
            </a:pPr>
            <a:r>
              <a:rPr lang="en-US" sz="1800" dirty="0"/>
              <a:t>Run alternating coupon campaigns</a:t>
            </a:r>
          </a:p>
          <a:p>
            <a:pPr marL="971550" lvl="1" indent="-285750">
              <a:lnSpc>
                <a:spcPct val="100000"/>
              </a:lnSpc>
              <a:spcBef>
                <a:spcPts val="0"/>
              </a:spcBef>
            </a:pPr>
            <a:r>
              <a:rPr lang="en-US" sz="1800" dirty="0"/>
              <a:t>Run bundled coupon campaigns</a:t>
            </a:r>
          </a:p>
          <a:p>
            <a:pPr marL="1428750" lvl="2" indent="-285750">
              <a:lnSpc>
                <a:spcPct val="100000"/>
              </a:lnSpc>
              <a:spcBef>
                <a:spcPts val="0"/>
              </a:spcBef>
            </a:pPr>
            <a:r>
              <a:rPr lang="en-US" sz="1800" dirty="0"/>
              <a:t>High sales volume and loyalty to private label syrup can be leveraged to increase sales for high margin pancake mixes using a “buy this get that” coupon</a:t>
            </a:r>
          </a:p>
          <a:p>
            <a:pPr marL="971550" lvl="1" indent="-285750">
              <a:lnSpc>
                <a:spcPct val="100000"/>
              </a:lnSpc>
              <a:spcBef>
                <a:spcPts val="0"/>
              </a:spcBef>
            </a:pPr>
            <a:r>
              <a:rPr lang="en-US" sz="1800" dirty="0"/>
              <a:t>Encourage in store taste tests to boost first time product use of high margin products</a:t>
            </a:r>
          </a:p>
          <a:p>
            <a:pPr marL="1428750" lvl="2" indent="-285750">
              <a:lnSpc>
                <a:spcPct val="100000"/>
              </a:lnSpc>
              <a:spcBef>
                <a:spcPts val="0"/>
              </a:spcBef>
            </a:pPr>
            <a:r>
              <a:rPr lang="en-US" sz="1800" dirty="0"/>
              <a:t>Additionally, offer a coupon to generate first time, and ideally repeat sales</a:t>
            </a:r>
          </a:p>
          <a:p>
            <a:endParaRPr lang="en-US" dirty="0"/>
          </a:p>
        </p:txBody>
      </p:sp>
    </p:spTree>
    <p:extLst>
      <p:ext uri="{BB962C8B-B14F-4D97-AF65-F5344CB8AC3E}">
        <p14:creationId xmlns:p14="http://schemas.microsoft.com/office/powerpoint/2010/main" val="266568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prstGeom prst="rect">
            <a:avLst/>
          </a:prstGeom>
        </p:spPr>
        <p:txBody>
          <a:bodyPr lIns="91425" tIns="91425" rIns="91425" bIns="91425" anchor="ctr" anchorCtr="0">
            <a:noAutofit/>
          </a:bodyPr>
          <a:lstStyle/>
          <a:p>
            <a:pPr>
              <a:spcBef>
                <a:spcPts val="0"/>
              </a:spcBef>
              <a:buNone/>
            </a:pPr>
            <a:r>
              <a:rPr lang="en"/>
              <a:t>Appendix</a:t>
            </a:r>
          </a:p>
        </p:txBody>
      </p:sp>
    </p:spTree>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Shape 242"/>
          <p:cNvPicPr preferRelativeResize="0"/>
          <p:nvPr/>
        </p:nvPicPr>
        <p:blipFill>
          <a:blip r:embed="rId3">
            <a:alphaModFix/>
          </a:blip>
          <a:stretch>
            <a:fillRect/>
          </a:stretch>
        </p:blipFill>
        <p:spPr>
          <a:xfrm>
            <a:off x="2045875" y="114500"/>
            <a:ext cx="4803550" cy="2417175"/>
          </a:xfrm>
          <a:prstGeom prst="rect">
            <a:avLst/>
          </a:prstGeom>
          <a:noFill/>
          <a:ln>
            <a:noFill/>
          </a:ln>
        </p:spPr>
      </p:pic>
      <p:pic>
        <p:nvPicPr>
          <p:cNvPr id="243" name="Shape 243"/>
          <p:cNvPicPr preferRelativeResize="0"/>
          <p:nvPr/>
        </p:nvPicPr>
        <p:blipFill>
          <a:blip r:embed="rId4">
            <a:alphaModFix/>
          </a:blip>
          <a:stretch>
            <a:fillRect/>
          </a:stretch>
        </p:blipFill>
        <p:spPr>
          <a:xfrm>
            <a:off x="2045862" y="2633550"/>
            <a:ext cx="5052282" cy="25099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Shape 248"/>
          <p:cNvPicPr preferRelativeResize="0"/>
          <p:nvPr/>
        </p:nvPicPr>
        <p:blipFill>
          <a:blip r:embed="rId3">
            <a:alphaModFix/>
          </a:blip>
          <a:stretch>
            <a:fillRect/>
          </a:stretch>
        </p:blipFill>
        <p:spPr>
          <a:xfrm>
            <a:off x="1947625" y="95550"/>
            <a:ext cx="5248749" cy="2447724"/>
          </a:xfrm>
          <a:prstGeom prst="rect">
            <a:avLst/>
          </a:prstGeom>
          <a:noFill/>
          <a:ln>
            <a:noFill/>
          </a:ln>
        </p:spPr>
      </p:pic>
      <p:pic>
        <p:nvPicPr>
          <p:cNvPr id="249" name="Shape 249"/>
          <p:cNvPicPr preferRelativeResize="0"/>
          <p:nvPr/>
        </p:nvPicPr>
        <p:blipFill>
          <a:blip r:embed="rId4">
            <a:alphaModFix/>
          </a:blip>
          <a:stretch>
            <a:fillRect/>
          </a:stretch>
        </p:blipFill>
        <p:spPr>
          <a:xfrm>
            <a:off x="1947625" y="2543275"/>
            <a:ext cx="5021399" cy="25106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Shape 254"/>
          <p:cNvPicPr preferRelativeResize="0"/>
          <p:nvPr/>
        </p:nvPicPr>
        <p:blipFill>
          <a:blip r:embed="rId3">
            <a:alphaModFix/>
          </a:blip>
          <a:stretch>
            <a:fillRect/>
          </a:stretch>
        </p:blipFill>
        <p:spPr>
          <a:xfrm>
            <a:off x="1848162" y="853350"/>
            <a:ext cx="5447674" cy="27762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Available Data – What Would You Do? </a:t>
            </a:r>
            <a:endParaRPr lang="en-US" dirty="0"/>
          </a:p>
        </p:txBody>
      </p:sp>
      <p:sp>
        <p:nvSpPr>
          <p:cNvPr id="3" name="Text Placeholder 2"/>
          <p:cNvSpPr>
            <a:spLocks noGrp="1"/>
          </p:cNvSpPr>
          <p:nvPr>
            <p:ph type="body" idx="1"/>
          </p:nvPr>
        </p:nvSpPr>
        <p:spPr>
          <a:xfrm>
            <a:off x="631064" y="1152474"/>
            <a:ext cx="4034982" cy="3768191"/>
          </a:xfrm>
        </p:spPr>
        <p:txBody>
          <a:bodyPr>
            <a:normAutofit fontScale="92500" lnSpcReduction="10000"/>
          </a:bodyPr>
          <a:lstStyle/>
          <a:p>
            <a:pPr lvl="0">
              <a:buClr>
                <a:schemeClr val="dk1"/>
              </a:buClr>
              <a:buSzPct val="78571"/>
              <a:buNone/>
            </a:pPr>
            <a:r>
              <a:rPr lang="en" sz="1900" dirty="0" smtClean="0"/>
              <a:t>•</a:t>
            </a:r>
            <a:r>
              <a:rPr lang="en-US" sz="1900" dirty="0" smtClean="0"/>
              <a:t> </a:t>
            </a:r>
            <a:r>
              <a:rPr lang="en" sz="1900" dirty="0" smtClean="0"/>
              <a:t>53K </a:t>
            </a:r>
            <a:r>
              <a:rPr lang="en-US" sz="1900" dirty="0" smtClean="0"/>
              <a:t>observations</a:t>
            </a:r>
            <a:r>
              <a:rPr lang="en" sz="1900" dirty="0" smtClean="0"/>
              <a:t> </a:t>
            </a:r>
            <a:r>
              <a:rPr lang="en" sz="1900" dirty="0"/>
              <a:t>collected </a:t>
            </a:r>
            <a:r>
              <a:rPr lang="en-US" sz="1900" dirty="0" smtClean="0"/>
              <a:t>over 2</a:t>
            </a:r>
            <a:r>
              <a:rPr lang="en" sz="1900" dirty="0" smtClean="0"/>
              <a:t> </a:t>
            </a:r>
            <a:r>
              <a:rPr lang="en-US" sz="1900" dirty="0" smtClean="0"/>
              <a:t>y</a:t>
            </a:r>
            <a:r>
              <a:rPr lang="en" sz="1900" dirty="0" smtClean="0"/>
              <a:t>rs</a:t>
            </a:r>
            <a:endParaRPr lang="en-US" sz="1900" dirty="0" smtClean="0"/>
          </a:p>
          <a:p>
            <a:pPr lvl="0">
              <a:buClr>
                <a:schemeClr val="dk1"/>
              </a:buClr>
              <a:buSzPct val="78571"/>
              <a:buNone/>
            </a:pPr>
            <a:endParaRPr lang="en-US" sz="1600" dirty="0"/>
          </a:p>
          <a:p>
            <a:pPr>
              <a:buClr>
                <a:schemeClr val="dk1"/>
              </a:buClr>
              <a:buSzPct val="78571"/>
            </a:pPr>
            <a:r>
              <a:rPr lang="en" sz="1800" dirty="0" smtClean="0"/>
              <a:t>Store</a:t>
            </a:r>
            <a:endParaRPr lang="en-US" sz="1800" dirty="0" smtClean="0"/>
          </a:p>
          <a:p>
            <a:pPr>
              <a:buClr>
                <a:schemeClr val="dk1"/>
              </a:buClr>
              <a:buSzPct val="78571"/>
            </a:pPr>
            <a:r>
              <a:rPr lang="en" sz="1800" dirty="0" smtClean="0"/>
              <a:t>Geography</a:t>
            </a:r>
            <a:r>
              <a:rPr lang="en-US" sz="1800" dirty="0" smtClean="0"/>
              <a:t>			</a:t>
            </a:r>
          </a:p>
          <a:p>
            <a:pPr>
              <a:buClr>
                <a:schemeClr val="dk1"/>
              </a:buClr>
              <a:buSzPct val="78571"/>
            </a:pPr>
            <a:r>
              <a:rPr lang="en" sz="1800" dirty="0" smtClean="0"/>
              <a:t>Household</a:t>
            </a:r>
            <a:endParaRPr lang="en-US" sz="1800" dirty="0" smtClean="0"/>
          </a:p>
          <a:p>
            <a:pPr>
              <a:buClr>
                <a:schemeClr val="dk1"/>
              </a:buClr>
              <a:buSzPct val="78571"/>
            </a:pPr>
            <a:r>
              <a:rPr lang="en" sz="1800" dirty="0" smtClean="0"/>
              <a:t>Week</a:t>
            </a:r>
            <a:endParaRPr lang="en-US" sz="1800" dirty="0" smtClean="0"/>
          </a:p>
          <a:p>
            <a:pPr>
              <a:buClr>
                <a:schemeClr val="dk1"/>
              </a:buClr>
              <a:buSzPct val="78571"/>
            </a:pPr>
            <a:r>
              <a:rPr lang="en" sz="1800" dirty="0" smtClean="0"/>
              <a:t>Day</a:t>
            </a:r>
            <a:endParaRPr lang="en-US" sz="1800" dirty="0" smtClean="0"/>
          </a:p>
          <a:p>
            <a:pPr>
              <a:buClr>
                <a:schemeClr val="dk1"/>
              </a:buClr>
              <a:buSzPct val="78571"/>
            </a:pPr>
            <a:r>
              <a:rPr lang="en" sz="1800" dirty="0" smtClean="0"/>
              <a:t>Time </a:t>
            </a:r>
            <a:r>
              <a:rPr lang="en" sz="1800" dirty="0"/>
              <a:t>of </a:t>
            </a:r>
            <a:r>
              <a:rPr lang="en" sz="1800" dirty="0" smtClean="0"/>
              <a:t>transaction</a:t>
            </a:r>
            <a:endParaRPr lang="en-US" sz="1800" dirty="0" smtClean="0"/>
          </a:p>
          <a:p>
            <a:pPr>
              <a:buClr>
                <a:schemeClr val="dk1"/>
              </a:buClr>
              <a:buSzPct val="78571"/>
            </a:pPr>
            <a:r>
              <a:rPr lang="en" sz="1800" dirty="0" smtClean="0"/>
              <a:t>Basket</a:t>
            </a:r>
            <a:endParaRPr lang="en-US" sz="1800" dirty="0" smtClean="0"/>
          </a:p>
          <a:p>
            <a:pPr>
              <a:buClr>
                <a:schemeClr val="dk1"/>
              </a:buClr>
              <a:buSzPct val="78571"/>
            </a:pPr>
            <a:r>
              <a:rPr lang="en" sz="1800" dirty="0" smtClean="0"/>
              <a:t>U</a:t>
            </a:r>
            <a:r>
              <a:rPr lang="en-US" sz="1800" dirty="0" smtClean="0"/>
              <a:t>PCI</a:t>
            </a:r>
          </a:p>
          <a:p>
            <a:pPr>
              <a:buClr>
                <a:schemeClr val="dk1"/>
              </a:buClr>
              <a:buSzPct val="78571"/>
            </a:pPr>
            <a:r>
              <a:rPr lang="en" sz="1800" dirty="0" smtClean="0"/>
              <a:t>Coupon</a:t>
            </a:r>
            <a:endParaRPr lang="en-US" sz="1800" dirty="0" smtClean="0"/>
          </a:p>
          <a:p>
            <a:pPr>
              <a:buClr>
                <a:schemeClr val="dk1"/>
              </a:buClr>
              <a:buSzPct val="78571"/>
            </a:pPr>
            <a:r>
              <a:rPr lang="en" sz="1800" dirty="0" smtClean="0"/>
              <a:t>Sales </a:t>
            </a:r>
            <a:r>
              <a:rPr lang="en" sz="1800" dirty="0"/>
              <a:t>in </a:t>
            </a:r>
            <a:r>
              <a:rPr lang="en" sz="1800" dirty="0" smtClean="0"/>
              <a:t>dollars</a:t>
            </a:r>
            <a:endParaRPr lang="en-US" sz="1800" dirty="0" smtClean="0"/>
          </a:p>
          <a:p>
            <a:pPr>
              <a:buClr>
                <a:schemeClr val="dk1"/>
              </a:buClr>
              <a:buSzPct val="78571"/>
            </a:pPr>
            <a:r>
              <a:rPr lang="en" sz="1800" dirty="0" smtClean="0"/>
              <a:t>Product description</a:t>
            </a:r>
            <a:endParaRPr lang="en-US" sz="1800" dirty="0" smtClean="0"/>
          </a:p>
          <a:p>
            <a:pPr>
              <a:buClr>
                <a:schemeClr val="dk1"/>
              </a:buClr>
              <a:buSzPct val="78571"/>
            </a:pPr>
            <a:r>
              <a:rPr lang="en" sz="1800" dirty="0" smtClean="0"/>
              <a:t>Brand</a:t>
            </a:r>
            <a:endParaRPr lang="en-US" sz="1800" dirty="0" smtClean="0"/>
          </a:p>
          <a:p>
            <a:pPr>
              <a:buClr>
                <a:schemeClr val="dk1"/>
              </a:buClr>
              <a:buSzPct val="78571"/>
            </a:pPr>
            <a:r>
              <a:rPr lang="en" sz="1800" dirty="0" smtClean="0"/>
              <a:t>Product </a:t>
            </a:r>
            <a:r>
              <a:rPr lang="en-US" sz="1800" dirty="0"/>
              <a:t>s</a:t>
            </a:r>
            <a:r>
              <a:rPr lang="en" sz="1800" dirty="0" smtClean="0"/>
              <a:t>ize</a:t>
            </a:r>
            <a:endParaRPr lang="en-US" sz="1800" dirty="0" smtClean="0"/>
          </a:p>
          <a:p>
            <a:pPr>
              <a:buClr>
                <a:schemeClr val="dk1"/>
              </a:buClr>
              <a:buSzPct val="78571"/>
            </a:pPr>
            <a:r>
              <a:rPr lang="en" sz="1800" dirty="0" smtClean="0"/>
              <a:t>Whether </a:t>
            </a:r>
            <a:r>
              <a:rPr lang="en" sz="1800" dirty="0"/>
              <a:t>or not it is a commodity</a:t>
            </a:r>
          </a:p>
          <a:p>
            <a:pPr lvl="0">
              <a:buClr>
                <a:schemeClr val="dk1"/>
              </a:buClr>
              <a:buSzPct val="78571"/>
              <a:buNone/>
            </a:pPr>
            <a:endParaRPr lang="en" sz="1600" dirty="0"/>
          </a:p>
          <a:p>
            <a:endParaRPr lang="en-US" dirty="0"/>
          </a:p>
        </p:txBody>
      </p:sp>
      <p:pic>
        <p:nvPicPr>
          <p:cNvPr id="4" name="Picture 3" descr="925c5a722a6ba04988f00711ae75b39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6046" y="1657809"/>
            <a:ext cx="3679275" cy="2757519"/>
          </a:xfrm>
          <a:prstGeom prst="rect">
            <a:avLst/>
          </a:prstGeom>
        </p:spPr>
      </p:pic>
    </p:spTree>
    <p:extLst>
      <p:ext uri="{BB962C8B-B14F-4D97-AF65-F5344CB8AC3E}">
        <p14:creationId xmlns:p14="http://schemas.microsoft.com/office/powerpoint/2010/main" val="1098210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655724" y="270634"/>
            <a:ext cx="7849353" cy="562111"/>
          </a:xfrm>
          <a:prstGeom prst="rect">
            <a:avLst/>
          </a:prstGeom>
        </p:spPr>
        <p:txBody>
          <a:bodyPr lIns="91425" tIns="91425" rIns="91425" bIns="91425" anchor="t" anchorCtr="0">
            <a:noAutofit/>
          </a:bodyPr>
          <a:lstStyle/>
          <a:p>
            <a:pPr algn="ctr">
              <a:spcBef>
                <a:spcPts val="0"/>
              </a:spcBef>
              <a:buNone/>
            </a:pPr>
            <a:r>
              <a:rPr lang="en-US" dirty="0" smtClean="0"/>
              <a:t>How Can Food Retailers Maximize </a:t>
            </a:r>
            <a:r>
              <a:rPr lang="en-US" dirty="0" smtClean="0"/>
              <a:t>Revenue?</a:t>
            </a:r>
            <a:endParaRPr lang="en" dirty="0"/>
          </a:p>
        </p:txBody>
      </p:sp>
      <p:pic>
        <p:nvPicPr>
          <p:cNvPr id="4" name="Picture 3"/>
          <p:cNvPicPr>
            <a:picLocks noChangeAspect="1"/>
          </p:cNvPicPr>
          <p:nvPr/>
        </p:nvPicPr>
        <p:blipFill>
          <a:blip r:embed="rId3"/>
          <a:stretch>
            <a:fillRect/>
          </a:stretch>
        </p:blipFill>
        <p:spPr>
          <a:xfrm>
            <a:off x="1717894" y="1332393"/>
            <a:ext cx="2581492" cy="1478122"/>
          </a:xfrm>
          <a:prstGeom prst="rect">
            <a:avLst/>
          </a:prstGeom>
        </p:spPr>
      </p:pic>
      <p:pic>
        <p:nvPicPr>
          <p:cNvPr id="5" name="Picture 4"/>
          <p:cNvPicPr>
            <a:picLocks noChangeAspect="1"/>
          </p:cNvPicPr>
          <p:nvPr/>
        </p:nvPicPr>
        <p:blipFill>
          <a:blip r:embed="rId4"/>
          <a:stretch>
            <a:fillRect/>
          </a:stretch>
        </p:blipFill>
        <p:spPr>
          <a:xfrm>
            <a:off x="1717671" y="2810514"/>
            <a:ext cx="2560893" cy="1290754"/>
          </a:xfrm>
          <a:prstGeom prst="rect">
            <a:avLst/>
          </a:prstGeom>
        </p:spPr>
      </p:pic>
      <p:pic>
        <p:nvPicPr>
          <p:cNvPr id="11" name="Picture 10"/>
          <p:cNvPicPr>
            <a:picLocks noChangeAspect="1"/>
          </p:cNvPicPr>
          <p:nvPr/>
        </p:nvPicPr>
        <p:blipFill rotWithShape="1">
          <a:blip r:embed="rId5"/>
          <a:srcRect l="1" r="47714"/>
          <a:stretch/>
        </p:blipFill>
        <p:spPr>
          <a:xfrm>
            <a:off x="4944813" y="1321982"/>
            <a:ext cx="2696224" cy="2789695"/>
          </a:xfrm>
          <a:prstGeom prst="rect">
            <a:avLst/>
          </a:prstGeom>
        </p:spPr>
      </p:pic>
      <p:sp>
        <p:nvSpPr>
          <p:cNvPr id="2" name="TextBox 1"/>
          <p:cNvSpPr txBox="1"/>
          <p:nvPr/>
        </p:nvSpPr>
        <p:spPr>
          <a:xfrm>
            <a:off x="1905054" y="4444775"/>
            <a:ext cx="5281316" cy="369332"/>
          </a:xfrm>
          <a:prstGeom prst="rect">
            <a:avLst/>
          </a:prstGeom>
          <a:noFill/>
        </p:spPr>
        <p:txBody>
          <a:bodyPr wrap="none" rtlCol="0">
            <a:spAutoFit/>
          </a:bodyPr>
          <a:lstStyle/>
          <a:p>
            <a:r>
              <a:rPr lang="en-US" sz="1800" i="1" dirty="0" smtClean="0"/>
              <a:t>The participant with the best answer wins a prize!</a:t>
            </a:r>
            <a:endParaRPr lang="en-US" sz="1800" i="1" dirty="0"/>
          </a:p>
        </p:txBody>
      </p:sp>
      <p:sp>
        <p:nvSpPr>
          <p:cNvPr id="3" name="TextBox 2"/>
          <p:cNvSpPr txBox="1"/>
          <p:nvPr/>
        </p:nvSpPr>
        <p:spPr>
          <a:xfrm>
            <a:off x="2040387" y="947278"/>
            <a:ext cx="1942847" cy="369332"/>
          </a:xfrm>
          <a:prstGeom prst="rect">
            <a:avLst/>
          </a:prstGeom>
          <a:solidFill>
            <a:schemeClr val="bg1"/>
          </a:solidFill>
        </p:spPr>
        <p:txBody>
          <a:bodyPr wrap="none" rtlCol="0">
            <a:spAutoFit/>
          </a:bodyPr>
          <a:lstStyle/>
          <a:p>
            <a:r>
              <a:rPr lang="en-US" sz="1800" dirty="0" smtClean="0"/>
              <a:t>Pasta and Sauce</a:t>
            </a:r>
            <a:endParaRPr lang="en-US" sz="1800" dirty="0"/>
          </a:p>
        </p:txBody>
      </p:sp>
      <p:sp>
        <p:nvSpPr>
          <p:cNvPr id="9" name="TextBox 8"/>
          <p:cNvSpPr txBox="1"/>
          <p:nvPr/>
        </p:nvSpPr>
        <p:spPr>
          <a:xfrm>
            <a:off x="5180497" y="943537"/>
            <a:ext cx="2314794" cy="369332"/>
          </a:xfrm>
          <a:prstGeom prst="rect">
            <a:avLst/>
          </a:prstGeom>
          <a:solidFill>
            <a:schemeClr val="bg1"/>
          </a:solidFill>
        </p:spPr>
        <p:txBody>
          <a:bodyPr wrap="none" rtlCol="0">
            <a:spAutoFit/>
          </a:bodyPr>
          <a:lstStyle/>
          <a:p>
            <a:r>
              <a:rPr lang="en-US" sz="1800" dirty="0" smtClean="0"/>
              <a:t>Pancakes and Syrup</a:t>
            </a:r>
            <a:endParaRPr lang="en-US" sz="1800" dirty="0"/>
          </a:p>
        </p:txBody>
      </p:sp>
    </p:spTree>
    <p:extLst>
      <p:ext uri="{BB962C8B-B14F-4D97-AF65-F5344CB8AC3E}">
        <p14:creationId xmlns:p14="http://schemas.microsoft.com/office/powerpoint/2010/main" val="316059699"/>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Methodology</a:t>
            </a:r>
            <a:endParaRPr lang="en-US" dirty="0"/>
          </a:p>
        </p:txBody>
      </p:sp>
      <p:sp>
        <p:nvSpPr>
          <p:cNvPr id="3" name="Text Placeholder 2"/>
          <p:cNvSpPr>
            <a:spLocks noGrp="1"/>
          </p:cNvSpPr>
          <p:nvPr>
            <p:ph type="body" idx="1"/>
          </p:nvPr>
        </p:nvSpPr>
        <p:spPr>
          <a:xfrm>
            <a:off x="631065" y="1041496"/>
            <a:ext cx="7841392" cy="3991025"/>
          </a:xfrm>
        </p:spPr>
        <p:txBody>
          <a:bodyPr>
            <a:normAutofit fontScale="92500" lnSpcReduction="10000"/>
          </a:bodyPr>
          <a:lstStyle/>
          <a:p>
            <a:pPr marL="0" indent="0">
              <a:buNone/>
            </a:pPr>
            <a:r>
              <a:rPr lang="en-US" sz="1800" b="1" dirty="0" smtClean="0"/>
              <a:t>Product</a:t>
            </a:r>
          </a:p>
          <a:p>
            <a:pPr marL="285750" indent="-285750"/>
            <a:r>
              <a:rPr lang="en-US" sz="1800" dirty="0" smtClean="0"/>
              <a:t>Evaluate household </a:t>
            </a:r>
            <a:r>
              <a:rPr lang="en-US" sz="1800" dirty="0"/>
              <a:t>penetration at the </a:t>
            </a:r>
            <a:r>
              <a:rPr lang="en-US" sz="1800" dirty="0" smtClean="0"/>
              <a:t>commodity </a:t>
            </a:r>
            <a:r>
              <a:rPr lang="en-US" sz="1800" dirty="0"/>
              <a:t>and brand level</a:t>
            </a:r>
          </a:p>
          <a:p>
            <a:pPr marL="525780" lvl="1" indent="-285750"/>
            <a:r>
              <a:rPr lang="en-US" sz="1650" b="1" dirty="0"/>
              <a:t>Breakfast: </a:t>
            </a:r>
            <a:r>
              <a:rPr lang="en-US" sz="1650" dirty="0"/>
              <a:t>Pancakes &amp; Syrup</a:t>
            </a:r>
          </a:p>
          <a:p>
            <a:pPr marL="525780" lvl="1" indent="-285750"/>
            <a:r>
              <a:rPr lang="en-US" sz="1650" b="1" dirty="0"/>
              <a:t>Dinner: </a:t>
            </a:r>
            <a:r>
              <a:rPr lang="en-US" sz="1650" dirty="0"/>
              <a:t>Pasta &amp; Sauce</a:t>
            </a:r>
            <a:endParaRPr lang="en-US" sz="1650" b="1" dirty="0"/>
          </a:p>
          <a:p>
            <a:pPr marL="0" lvl="0" indent="0">
              <a:buNone/>
            </a:pPr>
            <a:endParaRPr lang="en-US" sz="1800" b="1" dirty="0"/>
          </a:p>
          <a:p>
            <a:pPr marL="0" lvl="0" indent="0">
              <a:buNone/>
            </a:pPr>
            <a:r>
              <a:rPr lang="en-US" sz="1800" b="1" dirty="0" smtClean="0"/>
              <a:t>Price</a:t>
            </a:r>
          </a:p>
          <a:p>
            <a:pPr marL="285750" indent="-285750"/>
            <a:r>
              <a:rPr lang="en-US" sz="1800" dirty="0" smtClean="0"/>
              <a:t>D</a:t>
            </a:r>
            <a:r>
              <a:rPr lang="en" sz="1800" dirty="0" smtClean="0"/>
              <a:t>etermine </a:t>
            </a:r>
            <a:r>
              <a:rPr lang="en" sz="1800" dirty="0"/>
              <a:t>price elasticity and cross price elasticity between complementary goods </a:t>
            </a:r>
            <a:endParaRPr lang="en-US" sz="1800" dirty="0" smtClean="0"/>
          </a:p>
          <a:p>
            <a:pPr marL="525780" lvl="1" indent="-285750"/>
            <a:r>
              <a:rPr lang="en-US" sz="1650" b="1" dirty="0" smtClean="0"/>
              <a:t>Log-</a:t>
            </a:r>
            <a:r>
              <a:rPr lang="en-US" sz="1650" b="1" dirty="0"/>
              <a:t>L</a:t>
            </a:r>
            <a:r>
              <a:rPr lang="en-US" sz="1650" b="1" dirty="0" smtClean="0"/>
              <a:t>og Models &amp; Instrument </a:t>
            </a:r>
            <a:r>
              <a:rPr lang="en-US" sz="1650" b="1" dirty="0"/>
              <a:t>V</a:t>
            </a:r>
            <a:r>
              <a:rPr lang="en-US" sz="1650" b="1" dirty="0" smtClean="0"/>
              <a:t>ariables</a:t>
            </a:r>
            <a:endParaRPr lang="en-US" sz="1650" b="1" dirty="0"/>
          </a:p>
          <a:p>
            <a:pPr marL="285750" lvl="0" indent="-285750"/>
            <a:endParaRPr lang="en-US" sz="1800" b="1" dirty="0"/>
          </a:p>
          <a:p>
            <a:pPr marL="0" lvl="0" indent="0">
              <a:buNone/>
            </a:pPr>
            <a:r>
              <a:rPr lang="en-US" sz="1800" b="1" dirty="0" smtClean="0"/>
              <a:t>Promotion</a:t>
            </a:r>
          </a:p>
          <a:p>
            <a:pPr marL="285750" indent="-285750"/>
            <a:r>
              <a:rPr lang="en" sz="1800" dirty="0"/>
              <a:t>Analyze the effect of coupons on </a:t>
            </a:r>
            <a:r>
              <a:rPr lang="en-US" sz="1800" dirty="0" smtClean="0"/>
              <a:t>brand adoption</a:t>
            </a:r>
            <a:r>
              <a:rPr lang="en" sz="1800" dirty="0" smtClean="0"/>
              <a:t> (repeat purchases)</a:t>
            </a:r>
            <a:endParaRPr lang="en-US" sz="1800" dirty="0" smtClean="0"/>
          </a:p>
          <a:p>
            <a:pPr marL="525780" lvl="1" indent="-285750"/>
            <a:r>
              <a:rPr lang="en-US" sz="1650" b="1" dirty="0" smtClean="0"/>
              <a:t>Brand Loyalty Index</a:t>
            </a:r>
          </a:p>
          <a:p>
            <a:pPr marL="525780" lvl="1" indent="-285750"/>
            <a:r>
              <a:rPr lang="en-US" sz="1650" b="1" dirty="0" smtClean="0"/>
              <a:t>Multi-Dimensional Scaling</a:t>
            </a:r>
            <a:endParaRPr lang="en" sz="1650" b="1" dirty="0"/>
          </a:p>
          <a:p>
            <a:pPr marL="0" lvl="0" indent="0">
              <a:buNone/>
            </a:pPr>
            <a:endParaRPr lang="en-US" sz="1800" b="1" dirty="0" smtClean="0"/>
          </a:p>
          <a:p>
            <a:pPr marL="0" lvl="0" indent="0">
              <a:buNone/>
            </a:pPr>
            <a:r>
              <a:rPr lang="en-US" sz="1800" b="1" dirty="0" smtClean="0"/>
              <a:t>Placement</a:t>
            </a:r>
          </a:p>
          <a:p>
            <a:pPr marL="285750" indent="-285750"/>
            <a:r>
              <a:rPr lang="en-US" sz="1800" dirty="0" smtClean="0"/>
              <a:t>Optimal assortment and shelf-placement strategies are informed by price and promotion analysis</a:t>
            </a:r>
          </a:p>
          <a:p>
            <a:pPr marL="0" lvl="0" indent="0">
              <a:buNone/>
            </a:pPr>
            <a:endParaRPr lang="en-US" sz="1800" b="1" dirty="0"/>
          </a:p>
          <a:p>
            <a:endParaRPr lang="en-US" b="1" dirty="0" smtClean="0"/>
          </a:p>
        </p:txBody>
      </p:sp>
    </p:spTree>
    <p:extLst>
      <p:ext uri="{BB962C8B-B14F-4D97-AF65-F5344CB8AC3E}">
        <p14:creationId xmlns:p14="http://schemas.microsoft.com/office/powerpoint/2010/main" val="3232115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31065" y="213033"/>
            <a:ext cx="7841392" cy="572699"/>
          </a:xfrm>
          <a:prstGeom prst="rect">
            <a:avLst/>
          </a:prstGeom>
        </p:spPr>
        <p:txBody>
          <a:bodyPr lIns="91425" tIns="91425" rIns="91425" bIns="91425" anchor="t" anchorCtr="0">
            <a:noAutofit/>
          </a:bodyPr>
          <a:lstStyle/>
          <a:p>
            <a:pPr algn="ctr">
              <a:spcBef>
                <a:spcPts val="0"/>
              </a:spcBef>
              <a:buNone/>
            </a:pPr>
            <a:r>
              <a:rPr lang="en-US" dirty="0" smtClean="0"/>
              <a:t>Household Penetration at the Commodity Level</a:t>
            </a:r>
            <a:endParaRPr lang="en" dirty="0"/>
          </a:p>
        </p:txBody>
      </p:sp>
      <p:pic>
        <p:nvPicPr>
          <p:cNvPr id="104" name="Shape 104"/>
          <p:cNvPicPr preferRelativeResize="0"/>
          <p:nvPr/>
        </p:nvPicPr>
        <p:blipFill>
          <a:blip r:embed="rId3">
            <a:alphaModFix/>
          </a:blip>
          <a:stretch>
            <a:fillRect/>
          </a:stretch>
        </p:blipFill>
        <p:spPr>
          <a:xfrm>
            <a:off x="1123724" y="871204"/>
            <a:ext cx="6411304" cy="4031166"/>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631065" y="188615"/>
            <a:ext cx="7841392" cy="572699"/>
          </a:xfrm>
          <a:prstGeom prst="rect">
            <a:avLst/>
          </a:prstGeom>
        </p:spPr>
        <p:txBody>
          <a:bodyPr lIns="91425" tIns="91425" rIns="91425" bIns="91425" anchor="t" anchorCtr="0">
            <a:noAutofit/>
          </a:bodyPr>
          <a:lstStyle/>
          <a:p>
            <a:pPr algn="ctr">
              <a:spcBef>
                <a:spcPts val="0"/>
              </a:spcBef>
              <a:buNone/>
            </a:pPr>
            <a:r>
              <a:rPr lang="en-US" dirty="0" smtClean="0"/>
              <a:t>Household Penetration: Pasta Brands</a:t>
            </a:r>
            <a:endParaRPr dirty="0"/>
          </a:p>
        </p:txBody>
      </p:sp>
      <p:pic>
        <p:nvPicPr>
          <p:cNvPr id="110" name="Shape 110"/>
          <p:cNvPicPr preferRelativeResize="0"/>
          <p:nvPr/>
        </p:nvPicPr>
        <p:blipFill>
          <a:blip r:embed="rId3">
            <a:alphaModFix/>
          </a:blip>
          <a:stretch>
            <a:fillRect/>
          </a:stretch>
        </p:blipFill>
        <p:spPr>
          <a:xfrm>
            <a:off x="1013628" y="659345"/>
            <a:ext cx="6729010" cy="43486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Theme1">
  <a:themeElements>
    <a:clrScheme name="FoodGourmet">
      <a:dk1>
        <a:srgbClr val="4D0511"/>
      </a:dk1>
      <a:lt1>
        <a:sysClr val="window" lastClr="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87FDCD87-49BD-45B2-98F7-3FF867EAA14E}" vid="{85BFE596-3903-474B-B55C-CEC37B7E1674}"/>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1988</TotalTime>
  <Words>3112</Words>
  <Application>Microsoft Office PowerPoint</Application>
  <PresentationFormat>On-screen Show (16:9)</PresentationFormat>
  <Paragraphs>305</Paragraphs>
  <Slides>47</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47</vt:i4>
      </vt:variant>
    </vt:vector>
  </HeadingPairs>
  <TitlesOfParts>
    <vt:vector size="50" baseType="lpstr">
      <vt:lpstr>Arial</vt:lpstr>
      <vt:lpstr>Cambria</vt:lpstr>
      <vt:lpstr>Theme1</vt:lpstr>
      <vt:lpstr>Marketing Mix Strategies to Increase Revenue in the Food Retail Sector</vt:lpstr>
      <vt:lpstr>Industry Analysis: Market Fragmentation &amp; Buyer Power</vt:lpstr>
      <vt:lpstr>Challenges in the Food Retail Sector </vt:lpstr>
      <vt:lpstr>Opportunities in the Food Retail Sector</vt:lpstr>
      <vt:lpstr>Available Data – What Would You Do? </vt:lpstr>
      <vt:lpstr>How Can Food Retailers Maximize Revenue?</vt:lpstr>
      <vt:lpstr>Methodology</vt:lpstr>
      <vt:lpstr>Household Penetration at the Commodity Level</vt:lpstr>
      <vt:lpstr>Household Penetration: Pasta Brands</vt:lpstr>
      <vt:lpstr>Household Penetration: Pasta Sauce Brands </vt:lpstr>
      <vt:lpstr>Household Penetration: Pancake Brands </vt:lpstr>
      <vt:lpstr>Household Penetration: Syrup Brands</vt:lpstr>
      <vt:lpstr>Complementary Goods: Pasta and Pasta Sauce </vt:lpstr>
      <vt:lpstr>Complementary Goods: Pancakes and Syrup</vt:lpstr>
      <vt:lpstr>Insights from Observing Demand</vt:lpstr>
      <vt:lpstr>What is a Brand Loyalty Index?    </vt:lpstr>
      <vt:lpstr>Brand Loyalty Index: Pasta</vt:lpstr>
      <vt:lpstr>Brand Loyalty Index: Pasta Sauce</vt:lpstr>
      <vt:lpstr>MDS: Pasta and Pasta Sauce</vt:lpstr>
      <vt:lpstr>Brand Loyalty Index: Pancake Mix </vt:lpstr>
      <vt:lpstr>Brand Loyalty Index: Syrup</vt:lpstr>
      <vt:lpstr>MDS: Pancakes and Syrup</vt:lpstr>
      <vt:lpstr>Insights from Observing Brand Loyalty</vt:lpstr>
      <vt:lpstr>Effect of Coupons on Brand Adoption</vt:lpstr>
      <vt:lpstr>Coupon Effect on Pasta Brand Adoption</vt:lpstr>
      <vt:lpstr>Coupon Effect on Pasta Sauce Brand Adoption</vt:lpstr>
      <vt:lpstr>Coupon Effect on Pancake Mix Brand Adoption</vt:lpstr>
      <vt:lpstr>Coupon Effect on Syrup Brand Adoption</vt:lpstr>
      <vt:lpstr>Insights from Observing Coupon Effect on Brand Adoption</vt:lpstr>
      <vt:lpstr>Introduction to Price Elasticity Models</vt:lpstr>
      <vt:lpstr>Price Elasticity Modeling Results</vt:lpstr>
      <vt:lpstr>Exploring Statistical Insignificance</vt:lpstr>
      <vt:lpstr>Exploring Statistical Insignificance</vt:lpstr>
      <vt:lpstr>The Search for Instrument Variables</vt:lpstr>
      <vt:lpstr>Final Recommendations</vt:lpstr>
      <vt:lpstr>Questions?</vt:lpstr>
      <vt:lpstr>Summary of Findings</vt:lpstr>
      <vt:lpstr>Pasta and Pasta Sauce</vt:lpstr>
      <vt:lpstr>Pancakes and Syrup</vt:lpstr>
      <vt:lpstr>Overall</vt:lpstr>
      <vt:lpstr>Recommendations</vt:lpstr>
      <vt:lpstr>To the Manager…</vt:lpstr>
      <vt:lpstr>To the Manager Continued…</vt:lpstr>
      <vt:lpstr>Appendix</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Marketing Mix Strategies on the Grocery Sector</dc:title>
  <dc:creator>Kathleen Paske {msbda917}</dc:creator>
  <cp:lastModifiedBy>Kathleen Paske</cp:lastModifiedBy>
  <cp:revision>100</cp:revision>
  <dcterms:modified xsi:type="dcterms:W3CDTF">2015-11-24T18:45:16Z</dcterms:modified>
</cp:coreProperties>
</file>